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22" r:id="rId2"/>
    <p:sldId id="350" r:id="rId3"/>
    <p:sldId id="323" r:id="rId4"/>
    <p:sldId id="332" r:id="rId5"/>
    <p:sldId id="327" r:id="rId6"/>
    <p:sldId id="329" r:id="rId7"/>
    <p:sldId id="330" r:id="rId8"/>
    <p:sldId id="331" r:id="rId9"/>
    <p:sldId id="316" r:id="rId10"/>
    <p:sldId id="317" r:id="rId11"/>
    <p:sldId id="321" r:id="rId12"/>
    <p:sldId id="325" r:id="rId13"/>
    <p:sldId id="347" r:id="rId14"/>
    <p:sldId id="349" r:id="rId15"/>
    <p:sldId id="328" r:id="rId16"/>
    <p:sldId id="335" r:id="rId17"/>
    <p:sldId id="334" r:id="rId18"/>
    <p:sldId id="344" r:id="rId19"/>
    <p:sldId id="345" r:id="rId20"/>
    <p:sldId id="351" r:id="rId21"/>
    <p:sldId id="341" r:id="rId22"/>
    <p:sldId id="352" r:id="rId2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08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5" d="100"/>
        <a:sy n="335" d="100"/>
      </p:scale>
      <p:origin x="0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917586241854716"/>
          <c:y val="4.9971299485242378E-2"/>
          <c:w val="0.79392281964414202"/>
          <c:h val="0.86169221938303153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Feuil1!$D$43:$D$44</c:f>
              <c:strCache>
                <c:ptCount val="2"/>
                <c:pt idx="0">
                  <c:v>DEMANDES</c:v>
                </c:pt>
                <c:pt idx="1">
                  <c:v>PARTICIPANTS</c:v>
                </c:pt>
              </c:strCache>
            </c:strRef>
          </c:cat>
          <c:val>
            <c:numRef>
              <c:f>Feuil1!$E$43:$E$44</c:f>
              <c:numCache>
                <c:formatCode>General</c:formatCode>
                <c:ptCount val="2"/>
                <c:pt idx="0">
                  <c:v>450</c:v>
                </c:pt>
                <c:pt idx="1">
                  <c:v>240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469824"/>
        <c:axId val="169120896"/>
        <c:axId val="0"/>
      </c:bar3DChart>
      <c:catAx>
        <c:axId val="169469824"/>
        <c:scaling>
          <c:orientation val="minMax"/>
        </c:scaling>
        <c:delete val="0"/>
        <c:axPos val="l"/>
        <c:majorTickMark val="out"/>
        <c:minorTickMark val="none"/>
        <c:tickLblPos val="nextTo"/>
        <c:crossAx val="169120896"/>
        <c:crosses val="autoZero"/>
        <c:auto val="1"/>
        <c:lblAlgn val="ctr"/>
        <c:lblOffset val="100"/>
        <c:noMultiLvlLbl val="0"/>
      </c:catAx>
      <c:valAx>
        <c:axId val="169120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9469824"/>
        <c:crosses val="autoZero"/>
        <c:crossBetween val="between"/>
      </c:valAx>
      <c:spPr>
        <a:solidFill>
          <a:schemeClr val="tx1">
            <a:lumMod val="75000"/>
            <a:lumOff val="2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6E-2"/>
          <c:y val="5.1400554097404488E-2"/>
          <c:w val="0.90731802274715656"/>
          <c:h val="0.799262904636920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Feuil1!$D$3:$D$8</c:f>
              <c:strCache>
                <c:ptCount val="6"/>
                <c:pt idx="0">
                  <c:v>EUROPE</c:v>
                </c:pt>
                <c:pt idx="1">
                  <c:v>PTOM</c:v>
                </c:pt>
                <c:pt idx="2">
                  <c:v>RUP</c:v>
                </c:pt>
                <c:pt idx="3">
                  <c:v>AUTRES ILES</c:v>
                </c:pt>
                <c:pt idx="4">
                  <c:v>AUTRES  </c:v>
                </c:pt>
                <c:pt idx="5">
                  <c:v>TOTAL</c:v>
                </c:pt>
              </c:strCache>
            </c:strRef>
          </c:cat>
          <c:val>
            <c:numRef>
              <c:f>Feuil1!$E$3:$E$8</c:f>
              <c:numCache>
                <c:formatCode>General</c:formatCode>
                <c:ptCount val="6"/>
                <c:pt idx="0">
                  <c:v>55</c:v>
                </c:pt>
                <c:pt idx="1">
                  <c:v>53</c:v>
                </c:pt>
                <c:pt idx="2">
                  <c:v>82</c:v>
                </c:pt>
                <c:pt idx="3">
                  <c:v>47</c:v>
                </c:pt>
                <c:pt idx="4">
                  <c:v>3</c:v>
                </c:pt>
                <c:pt idx="5">
                  <c:v>240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580736"/>
        <c:axId val="122028416"/>
        <c:axId val="0"/>
      </c:bar3DChart>
      <c:catAx>
        <c:axId val="18458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028416"/>
        <c:crosses val="autoZero"/>
        <c:auto val="1"/>
        <c:lblAlgn val="ctr"/>
        <c:lblOffset val="100"/>
        <c:noMultiLvlLbl val="0"/>
      </c:catAx>
      <c:valAx>
        <c:axId val="12202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580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96062992125986"/>
          <c:y val="7.450277048702246E-2"/>
          <c:w val="0.81287357830271212"/>
          <c:h val="0.7761147564887722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Feuil1!$D$24:$D$28</c:f>
              <c:strCache>
                <c:ptCount val="5"/>
                <c:pt idx="0">
                  <c:v>CARAIBES</c:v>
                </c:pt>
                <c:pt idx="1">
                  <c:v>OCEAN INDIEN</c:v>
                </c:pt>
                <c:pt idx="2">
                  <c:v>PACIFIQUE</c:v>
                </c:pt>
                <c:pt idx="3">
                  <c:v>EUROPE</c:v>
                </c:pt>
                <c:pt idx="4">
                  <c:v>AUTRES</c:v>
                </c:pt>
              </c:strCache>
            </c:strRef>
          </c:cat>
          <c:val>
            <c:numRef>
              <c:f>Feuil1!$E$24:$E$28</c:f>
              <c:numCache>
                <c:formatCode>General</c:formatCode>
                <c:ptCount val="5"/>
                <c:pt idx="0">
                  <c:v>115</c:v>
                </c:pt>
                <c:pt idx="1">
                  <c:v>12</c:v>
                </c:pt>
                <c:pt idx="2">
                  <c:v>25</c:v>
                </c:pt>
                <c:pt idx="3">
                  <c:v>55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091392"/>
        <c:axId val="122092928"/>
        <c:axId val="0"/>
      </c:bar3DChart>
      <c:catAx>
        <c:axId val="12209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2092928"/>
        <c:crosses val="autoZero"/>
        <c:auto val="1"/>
        <c:lblAlgn val="ctr"/>
        <c:lblOffset val="100"/>
        <c:noMultiLvlLbl val="0"/>
      </c:catAx>
      <c:valAx>
        <c:axId val="12209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091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g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g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983A8-BF6B-4052-8F35-DC8DBF0F7EB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8D0C6477-E166-4A0D-BA0A-D4C7B372DE0A}">
      <dgm:prSet phldrT="[Texte]"/>
      <dgm:spPr/>
      <dgm:t>
        <a:bodyPr/>
        <a:lstStyle/>
        <a:p>
          <a:endParaRPr lang="fr-CA" dirty="0"/>
        </a:p>
      </dgm:t>
    </dgm:pt>
    <dgm:pt modelId="{B6B49F05-B5E0-4D34-83FA-178415CCC7FB}" type="parTrans" cxnId="{BDA9FB10-20BB-4BC3-BE5C-D0BCE3DCC909}">
      <dgm:prSet/>
      <dgm:spPr/>
      <dgm:t>
        <a:bodyPr/>
        <a:lstStyle/>
        <a:p>
          <a:endParaRPr lang="fr-CA"/>
        </a:p>
      </dgm:t>
    </dgm:pt>
    <dgm:pt modelId="{E46B129F-4E6B-4A54-AE1F-0C857A216566}" type="sibTrans" cxnId="{BDA9FB10-20BB-4BC3-BE5C-D0BCE3DCC90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fr-CA"/>
        </a:p>
      </dgm:t>
    </dgm:pt>
    <dgm:pt modelId="{89D2CC51-4545-46D7-BD88-77B6C8ED6B61}">
      <dgm:prSet custT="1"/>
      <dgm:spPr/>
      <dgm:t>
        <a:bodyPr/>
        <a:lstStyle/>
        <a:p>
          <a:r>
            <a:rPr lang="fr-FR" sz="1800" dirty="0" smtClean="0"/>
            <a:t>Les Ministères français des Outre-mer et de l’environnement</a:t>
          </a:r>
        </a:p>
      </dgm:t>
    </dgm:pt>
    <dgm:pt modelId="{48AE7ADB-C89A-422E-8683-183F26DE8CAD}" type="parTrans" cxnId="{83C00E12-9B97-4748-8F10-3EA6EE1FF872}">
      <dgm:prSet/>
      <dgm:spPr/>
      <dgm:t>
        <a:bodyPr/>
        <a:lstStyle/>
        <a:p>
          <a:endParaRPr lang="fr-CA"/>
        </a:p>
      </dgm:t>
    </dgm:pt>
    <dgm:pt modelId="{FB9DDC1A-1013-4EB0-B5F5-1A45ED2BA795}" type="sibTrans" cxnId="{83C00E12-9B97-4748-8F10-3EA6EE1FF872}">
      <dgm:prSet/>
      <dgm:spPr/>
      <dgm:t>
        <a:bodyPr/>
        <a:lstStyle/>
        <a:p>
          <a:endParaRPr lang="fr-CA"/>
        </a:p>
      </dgm:t>
    </dgm:pt>
    <dgm:pt modelId="{1F213D9A-6919-4045-9201-9C38592432F9}">
      <dgm:prSet custT="1"/>
      <dgm:spPr/>
      <dgm:t>
        <a:bodyPr/>
        <a:lstStyle/>
        <a:p>
          <a:r>
            <a:rPr lang="fr-FR" sz="2000" dirty="0" smtClean="0"/>
            <a:t>La commission européenne</a:t>
          </a:r>
        </a:p>
      </dgm:t>
    </dgm:pt>
    <dgm:pt modelId="{F8C4F50B-47E5-4A53-B7E6-14D1A54C7CD4}" type="parTrans" cxnId="{A8F96474-65DC-42D0-A2BD-13A5F3EBC69B}">
      <dgm:prSet/>
      <dgm:spPr/>
      <dgm:t>
        <a:bodyPr/>
        <a:lstStyle/>
        <a:p>
          <a:endParaRPr lang="fr-CA"/>
        </a:p>
      </dgm:t>
    </dgm:pt>
    <dgm:pt modelId="{4F6F8810-DF35-4328-BE45-575E681AB1F1}" type="sibTrans" cxnId="{A8F96474-65DC-42D0-A2BD-13A5F3EBC69B}">
      <dgm:prSet/>
      <dgm:spPr/>
      <dgm:t>
        <a:bodyPr/>
        <a:lstStyle/>
        <a:p>
          <a:endParaRPr lang="fr-CA"/>
        </a:p>
      </dgm:t>
    </dgm:pt>
    <dgm:pt modelId="{192EAD74-43F6-45FA-8CBF-1B6CC0F5EC65}">
      <dgm:prSet custT="1"/>
      <dgm:spPr/>
      <dgm:t>
        <a:bodyPr/>
        <a:lstStyle/>
        <a:p>
          <a:r>
            <a:rPr lang="en-CA" sz="2000" dirty="0" smtClean="0"/>
            <a:t>Ministry of Natural Resources &amp; Labour </a:t>
          </a:r>
          <a:r>
            <a:rPr lang="fr-FR" sz="2000" dirty="0" smtClean="0"/>
            <a:t>(BVI)</a:t>
          </a:r>
        </a:p>
      </dgm:t>
    </dgm:pt>
    <dgm:pt modelId="{92EB5191-415F-424F-A6D5-4E852F6B825F}" type="parTrans" cxnId="{16685100-AACC-4613-874E-280EFAA95906}">
      <dgm:prSet/>
      <dgm:spPr/>
      <dgm:t>
        <a:bodyPr/>
        <a:lstStyle/>
        <a:p>
          <a:endParaRPr lang="fr-CA"/>
        </a:p>
      </dgm:t>
    </dgm:pt>
    <dgm:pt modelId="{4871B603-969A-468A-A9F0-05546E34AF83}" type="sibTrans" cxnId="{16685100-AACC-4613-874E-280EFAA95906}">
      <dgm:prSet/>
      <dgm:spPr/>
      <dgm:t>
        <a:bodyPr/>
        <a:lstStyle/>
        <a:p>
          <a:endParaRPr lang="fr-CA"/>
        </a:p>
      </dgm:t>
    </dgm:pt>
    <dgm:pt modelId="{E96AA975-AC5E-445A-9149-C6C7749539F9}">
      <dgm:prSet custT="1"/>
      <dgm:spPr/>
      <dgm:t>
        <a:bodyPr/>
        <a:lstStyle/>
        <a:p>
          <a:r>
            <a:rPr lang="fr-FR" sz="2000" dirty="0" smtClean="0"/>
            <a:t>L’UICN (Union Internationale de Conservation de la Nature)</a:t>
          </a:r>
        </a:p>
      </dgm:t>
    </dgm:pt>
    <dgm:pt modelId="{BECF8F3E-1E9D-41CC-B7C8-7700791677D0}" type="parTrans" cxnId="{7216677A-DEE6-45C3-A95B-47EF5A2F8DFF}">
      <dgm:prSet/>
      <dgm:spPr/>
      <dgm:t>
        <a:bodyPr/>
        <a:lstStyle/>
        <a:p>
          <a:endParaRPr lang="fr-CA"/>
        </a:p>
      </dgm:t>
    </dgm:pt>
    <dgm:pt modelId="{6D5AB703-8898-4C3B-881B-F0092D376B6D}" type="sibTrans" cxnId="{7216677A-DEE6-45C3-A95B-47EF5A2F8DFF}">
      <dgm:prSet/>
      <dgm:spPr/>
      <dgm:t>
        <a:bodyPr/>
        <a:lstStyle/>
        <a:p>
          <a:endParaRPr lang="fr-CA"/>
        </a:p>
      </dgm:t>
    </dgm:pt>
    <dgm:pt modelId="{50EEAF69-C9A3-485D-9769-C07EEAD99479}">
      <dgm:prSet custT="1"/>
      <dgm:spPr/>
      <dgm:t>
        <a:bodyPr/>
        <a:lstStyle/>
        <a:p>
          <a:r>
            <a:rPr lang="fr-FR" sz="2000" dirty="0" smtClean="0"/>
            <a:t>Le Secrétariat de la Convention sur la diversité biologique (CBD</a:t>
          </a:r>
          <a:r>
            <a:rPr lang="fr-FR" sz="1400" dirty="0" smtClean="0"/>
            <a:t>)</a:t>
          </a:r>
          <a:endParaRPr lang="fr-FR" sz="1400" dirty="0"/>
        </a:p>
      </dgm:t>
    </dgm:pt>
    <dgm:pt modelId="{9B853B52-5D79-46A4-A329-AF806FEC4EA8}" type="parTrans" cxnId="{13958439-7A89-4A97-BF3A-9187212423B2}">
      <dgm:prSet/>
      <dgm:spPr/>
      <dgm:t>
        <a:bodyPr/>
        <a:lstStyle/>
        <a:p>
          <a:endParaRPr lang="fr-CA"/>
        </a:p>
      </dgm:t>
    </dgm:pt>
    <dgm:pt modelId="{8987CFC1-468B-4CFD-926D-F22112E74DC9}" type="sibTrans" cxnId="{13958439-7A89-4A97-BF3A-9187212423B2}">
      <dgm:prSet/>
      <dgm:spPr/>
      <dgm:t>
        <a:bodyPr/>
        <a:lstStyle/>
        <a:p>
          <a:endParaRPr lang="fr-CA"/>
        </a:p>
      </dgm:t>
    </dgm:pt>
    <dgm:pt modelId="{95372908-3C60-400D-A71D-6CE8A9E0833C}" type="pres">
      <dgm:prSet presAssocID="{D8D983A8-BF6B-4052-8F35-DC8DBF0F7EBA}" presName="Name0" presStyleCnt="0">
        <dgm:presLayoutVars>
          <dgm:dir/>
        </dgm:presLayoutVars>
      </dgm:prSet>
      <dgm:spPr/>
      <dgm:t>
        <a:bodyPr/>
        <a:lstStyle/>
        <a:p>
          <a:endParaRPr lang="fr-CA"/>
        </a:p>
      </dgm:t>
    </dgm:pt>
    <dgm:pt modelId="{9BE7CC49-E947-41ED-8419-79D440F90437}" type="pres">
      <dgm:prSet presAssocID="{E46B129F-4E6B-4A54-AE1F-0C857A216566}" presName="picture_1" presStyleLbl="bgImgPlace1" presStyleIdx="0" presStyleCnt="1" custScaleX="95057" custScaleY="116721" custLinFactNeighborX="-9956" custLinFactNeighborY="-7643"/>
      <dgm:spPr/>
      <dgm:t>
        <a:bodyPr/>
        <a:lstStyle/>
        <a:p>
          <a:endParaRPr lang="fr-CA"/>
        </a:p>
      </dgm:t>
    </dgm:pt>
    <dgm:pt modelId="{8C3709E7-0B34-47D6-81E9-06BA6B77A037}" type="pres">
      <dgm:prSet presAssocID="{8D0C6477-E166-4A0D-BA0A-D4C7B372DE0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426D80C-E024-425F-B720-F0F682B486FA}" type="pres">
      <dgm:prSet presAssocID="{D8D983A8-BF6B-4052-8F35-DC8DBF0F7EBA}" presName="linV" presStyleCnt="0"/>
      <dgm:spPr/>
    </dgm:pt>
    <dgm:pt modelId="{0AC38EF4-4839-49AC-B056-227C527C330A}" type="pres">
      <dgm:prSet presAssocID="{89D2CC51-4545-46D7-BD88-77B6C8ED6B61}" presName="pair" presStyleCnt="0"/>
      <dgm:spPr/>
    </dgm:pt>
    <dgm:pt modelId="{CA2F0FAF-9F14-48C2-8807-E09D0963F19B}" type="pres">
      <dgm:prSet presAssocID="{89D2CC51-4545-46D7-BD88-77B6C8ED6B61}" presName="spaceH" presStyleLbl="node1" presStyleIdx="0" presStyleCnt="0"/>
      <dgm:spPr/>
    </dgm:pt>
    <dgm:pt modelId="{2CC83DBD-23FA-4470-A07F-3B8A0BED6806}" type="pres">
      <dgm:prSet presAssocID="{89D2CC51-4545-46D7-BD88-77B6C8ED6B61}" presName="desPictures" presStyleLbl="alignImgPlace1" presStyleIdx="0" presStyleCnt="5" custScaleX="87498" custScaleY="83635" custLinFactNeighborX="-12326" custLinFactNeighborY="-347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CA"/>
        </a:p>
      </dgm:t>
    </dgm:pt>
    <dgm:pt modelId="{75F6FD3C-12C9-49F0-835B-7C0C014CABA2}" type="pres">
      <dgm:prSet presAssocID="{89D2CC51-4545-46D7-BD88-77B6C8ED6B61}" presName="desTextWrapper" presStyleCnt="0"/>
      <dgm:spPr/>
    </dgm:pt>
    <dgm:pt modelId="{42B08F93-B52F-49CE-87E6-4660F8B2A4CC}" type="pres">
      <dgm:prSet presAssocID="{89D2CC51-4545-46D7-BD88-77B6C8ED6B61}" presName="desText" presStyleLbl="revTx" presStyleIdx="0" presStyleCnt="5" custScaleX="141293" custLinFactNeighborX="-885" custLinFactNeighborY="-2278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20549CF-CBCB-4AAE-9491-B549049D2861}" type="pres">
      <dgm:prSet presAssocID="{FB9DDC1A-1013-4EB0-B5F5-1A45ED2BA795}" presName="spaceV" presStyleCnt="0"/>
      <dgm:spPr/>
    </dgm:pt>
    <dgm:pt modelId="{2D5AADD4-92EB-4AFA-8660-4516B03E0812}" type="pres">
      <dgm:prSet presAssocID="{1F213D9A-6919-4045-9201-9C38592432F9}" presName="pair" presStyleCnt="0"/>
      <dgm:spPr/>
    </dgm:pt>
    <dgm:pt modelId="{190390FA-4872-402A-A3AE-C22BC1F21DD2}" type="pres">
      <dgm:prSet presAssocID="{1F213D9A-6919-4045-9201-9C38592432F9}" presName="spaceH" presStyleLbl="node1" presStyleIdx="0" presStyleCnt="0"/>
      <dgm:spPr/>
    </dgm:pt>
    <dgm:pt modelId="{4130CF21-DC97-47EB-8CB1-60D47A9B2A1B}" type="pres">
      <dgm:prSet presAssocID="{1F213D9A-6919-4045-9201-9C38592432F9}" presName="desPictures" presStyleLbl="alignImgPlace1" presStyleIdx="1" presStyleCnt="5" custScaleX="78715" custScaleY="83964" custLinFactNeighborX="-9701" custLinFactNeighborY="-394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CA"/>
        </a:p>
      </dgm:t>
    </dgm:pt>
    <dgm:pt modelId="{693A4E4E-044A-4F3D-A951-171993361720}" type="pres">
      <dgm:prSet presAssocID="{1F213D9A-6919-4045-9201-9C38592432F9}" presName="desTextWrapper" presStyleCnt="0"/>
      <dgm:spPr/>
    </dgm:pt>
    <dgm:pt modelId="{34EBDF57-E6A7-4FF7-BB4B-37C02310E3DD}" type="pres">
      <dgm:prSet presAssocID="{1F213D9A-6919-4045-9201-9C38592432F9}" presName="desText" presStyleLbl="revTx" presStyleIdx="1" presStyleCnt="5" custScaleX="150912" custScaleY="43081" custLinFactNeighborX="2854" custLinFactNeighborY="-3511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C3E8408-1DA6-4BD7-AEBF-94D1B233F511}" type="pres">
      <dgm:prSet presAssocID="{4F6F8810-DF35-4328-BE45-575E681AB1F1}" presName="spaceV" presStyleCnt="0"/>
      <dgm:spPr/>
    </dgm:pt>
    <dgm:pt modelId="{BB389A37-DC85-43E1-8503-ADF65EEFA607}" type="pres">
      <dgm:prSet presAssocID="{192EAD74-43F6-45FA-8CBF-1B6CC0F5EC65}" presName="pair" presStyleCnt="0"/>
      <dgm:spPr/>
    </dgm:pt>
    <dgm:pt modelId="{7C291381-9033-43F1-9C6E-C303B54AFFFB}" type="pres">
      <dgm:prSet presAssocID="{192EAD74-43F6-45FA-8CBF-1B6CC0F5EC65}" presName="spaceH" presStyleLbl="node1" presStyleIdx="0" presStyleCnt="0"/>
      <dgm:spPr/>
    </dgm:pt>
    <dgm:pt modelId="{02F1EF1C-6C39-4D4B-90B3-24472B612537}" type="pres">
      <dgm:prSet presAssocID="{192EAD74-43F6-45FA-8CBF-1B6CC0F5EC65}" presName="desPictures" presStyleLbl="alignImgPlace1" presStyleIdx="2" presStyleCnt="5" custScaleX="92530" custScaleY="90713" custLinFactNeighborX="-6363" custLinFactNeighborY="-3594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CA"/>
        </a:p>
      </dgm:t>
    </dgm:pt>
    <dgm:pt modelId="{21CBA42B-8004-4D2D-9C6A-2AC82698F76A}" type="pres">
      <dgm:prSet presAssocID="{192EAD74-43F6-45FA-8CBF-1B6CC0F5EC65}" presName="desTextWrapper" presStyleCnt="0"/>
      <dgm:spPr/>
    </dgm:pt>
    <dgm:pt modelId="{C1151BB9-EF89-44E6-ABE4-210C7792490F}" type="pres">
      <dgm:prSet presAssocID="{192EAD74-43F6-45FA-8CBF-1B6CC0F5EC65}" presName="desText" presStyleLbl="revTx" presStyleIdx="2" presStyleCnt="5" custScaleX="179396" custLinFactNeighborX="1456" custLinFactNeighborY="-4697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5B7A5ED-9CA8-4856-BF48-635B986E4FA4}" type="pres">
      <dgm:prSet presAssocID="{4871B603-969A-468A-A9F0-05546E34AF83}" presName="spaceV" presStyleCnt="0"/>
      <dgm:spPr/>
    </dgm:pt>
    <dgm:pt modelId="{4D46D938-0788-4DD2-9018-4388D53D8637}" type="pres">
      <dgm:prSet presAssocID="{E96AA975-AC5E-445A-9149-C6C7749539F9}" presName="pair" presStyleCnt="0"/>
      <dgm:spPr/>
    </dgm:pt>
    <dgm:pt modelId="{2F95C66D-F0FF-441F-9B9B-05C4452FCA75}" type="pres">
      <dgm:prSet presAssocID="{E96AA975-AC5E-445A-9149-C6C7749539F9}" presName="spaceH" presStyleLbl="node1" presStyleIdx="0" presStyleCnt="0"/>
      <dgm:spPr/>
    </dgm:pt>
    <dgm:pt modelId="{93AA724A-4409-464D-8A0D-5E329BC5830B}" type="pres">
      <dgm:prSet presAssocID="{E96AA975-AC5E-445A-9149-C6C7749539F9}" presName="desPictures" presStyleLbl="alignImgPlace1" presStyleIdx="3" presStyleCnt="5" custScaleX="83113" custScaleY="71652" custLinFactNeighborX="-12239" custLinFactNeighborY="-797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fr-CA"/>
        </a:p>
      </dgm:t>
    </dgm:pt>
    <dgm:pt modelId="{56AA015F-88A0-41FA-BF60-CF7E3B78A9A8}" type="pres">
      <dgm:prSet presAssocID="{E96AA975-AC5E-445A-9149-C6C7749539F9}" presName="desTextWrapper" presStyleCnt="0"/>
      <dgm:spPr/>
    </dgm:pt>
    <dgm:pt modelId="{508E45EF-5E23-42D2-AE40-C8378A98FDC3}" type="pres">
      <dgm:prSet presAssocID="{E96AA975-AC5E-445A-9149-C6C7749539F9}" presName="desText" presStyleLbl="revTx" presStyleIdx="3" presStyleCnt="5" custScaleX="142093" custLinFactNeighborX="7808" custLinFactNeighborY="-5504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22F6F67-9AD8-4618-A20A-5A13E1D70FB8}" type="pres">
      <dgm:prSet presAssocID="{6D5AB703-8898-4C3B-881B-F0092D376B6D}" presName="spaceV" presStyleCnt="0"/>
      <dgm:spPr/>
    </dgm:pt>
    <dgm:pt modelId="{9EDBF004-BAEA-4A73-9EF1-D7378AD0DE0D}" type="pres">
      <dgm:prSet presAssocID="{50EEAF69-C9A3-485D-9769-C07EEAD99479}" presName="pair" presStyleCnt="0"/>
      <dgm:spPr/>
    </dgm:pt>
    <dgm:pt modelId="{6E55DA16-6EF8-4E32-B937-9601FF2C0734}" type="pres">
      <dgm:prSet presAssocID="{50EEAF69-C9A3-485D-9769-C07EEAD99479}" presName="spaceH" presStyleLbl="node1" presStyleIdx="0" presStyleCnt="0"/>
      <dgm:spPr/>
    </dgm:pt>
    <dgm:pt modelId="{A7DFDED3-C9A6-4571-A622-7C1D72C37D40}" type="pres">
      <dgm:prSet presAssocID="{50EEAF69-C9A3-485D-9769-C07EEAD99479}" presName="desPictures" presStyleLbl="alignImgPlace1" presStyleIdx="4" presStyleCnt="5" custLinFactNeighborX="-11889" custLinFactNeighborY="2023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fr-CA"/>
        </a:p>
      </dgm:t>
    </dgm:pt>
    <dgm:pt modelId="{2C446549-B6D9-4A12-A168-16AEDFAA6DB1}" type="pres">
      <dgm:prSet presAssocID="{50EEAF69-C9A3-485D-9769-C07EEAD99479}" presName="desTextWrapper" presStyleCnt="0"/>
      <dgm:spPr/>
    </dgm:pt>
    <dgm:pt modelId="{77F5493C-D563-48BE-B40C-4C568054FEAB}" type="pres">
      <dgm:prSet presAssocID="{50EEAF69-C9A3-485D-9769-C07EEAD99479}" presName="desText" presStyleLbl="revTx" presStyleIdx="4" presStyleCnt="5" custScaleX="181580" custLinFactNeighborX="5579" custLinFactNeighborY="2012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480E0A-12A7-4342-AB5D-95B0CFEB04BE}" type="pres">
      <dgm:prSet presAssocID="{D8D983A8-BF6B-4052-8F35-DC8DBF0F7EBA}" presName="maxNode" presStyleCnt="0"/>
      <dgm:spPr/>
    </dgm:pt>
    <dgm:pt modelId="{799CC53E-7C70-4912-9098-ADC0BB46285D}" type="pres">
      <dgm:prSet presAssocID="{D8D983A8-BF6B-4052-8F35-DC8DBF0F7EBA}" presName="Name33" presStyleCnt="0"/>
      <dgm:spPr/>
    </dgm:pt>
  </dgm:ptLst>
  <dgm:cxnLst>
    <dgm:cxn modelId="{3926159E-91AF-404E-978A-9C6D51C06C72}" type="presOf" srcId="{E46B129F-4E6B-4A54-AE1F-0C857A216566}" destId="{9BE7CC49-E947-41ED-8419-79D440F90437}" srcOrd="0" destOrd="0" presId="urn:microsoft.com/office/officeart/2008/layout/AccentedPicture"/>
    <dgm:cxn modelId="{7216677A-DEE6-45C3-A95B-47EF5A2F8DFF}" srcId="{D8D983A8-BF6B-4052-8F35-DC8DBF0F7EBA}" destId="{E96AA975-AC5E-445A-9149-C6C7749539F9}" srcOrd="4" destOrd="0" parTransId="{BECF8F3E-1E9D-41CC-B7C8-7700791677D0}" sibTransId="{6D5AB703-8898-4C3B-881B-F0092D376B6D}"/>
    <dgm:cxn modelId="{7E18ECA4-44D3-40A4-9167-D41C52E7691D}" type="presOf" srcId="{192EAD74-43F6-45FA-8CBF-1B6CC0F5EC65}" destId="{C1151BB9-EF89-44E6-ABE4-210C7792490F}" srcOrd="0" destOrd="0" presId="urn:microsoft.com/office/officeart/2008/layout/AccentedPicture"/>
    <dgm:cxn modelId="{9423D46E-74A6-4BBD-B5D3-FABB199F3BEF}" type="presOf" srcId="{1F213D9A-6919-4045-9201-9C38592432F9}" destId="{34EBDF57-E6A7-4FF7-BB4B-37C02310E3DD}" srcOrd="0" destOrd="0" presId="urn:microsoft.com/office/officeart/2008/layout/AccentedPicture"/>
    <dgm:cxn modelId="{3A45B70F-34C1-48C3-8BCE-D40C98A6C7B3}" type="presOf" srcId="{8D0C6477-E166-4A0D-BA0A-D4C7B372DE0A}" destId="{8C3709E7-0B34-47D6-81E9-06BA6B77A037}" srcOrd="0" destOrd="0" presId="urn:microsoft.com/office/officeart/2008/layout/AccentedPicture"/>
    <dgm:cxn modelId="{7CC95432-419B-4C12-B423-E48E416AD2E8}" type="presOf" srcId="{D8D983A8-BF6B-4052-8F35-DC8DBF0F7EBA}" destId="{95372908-3C60-400D-A71D-6CE8A9E0833C}" srcOrd="0" destOrd="0" presId="urn:microsoft.com/office/officeart/2008/layout/AccentedPicture"/>
    <dgm:cxn modelId="{1832D1DB-9635-429D-928D-DC300C9B5A05}" type="presOf" srcId="{E96AA975-AC5E-445A-9149-C6C7749539F9}" destId="{508E45EF-5E23-42D2-AE40-C8378A98FDC3}" srcOrd="0" destOrd="0" presId="urn:microsoft.com/office/officeart/2008/layout/AccentedPicture"/>
    <dgm:cxn modelId="{16685100-AACC-4613-874E-280EFAA95906}" srcId="{D8D983A8-BF6B-4052-8F35-DC8DBF0F7EBA}" destId="{192EAD74-43F6-45FA-8CBF-1B6CC0F5EC65}" srcOrd="3" destOrd="0" parTransId="{92EB5191-415F-424F-A6D5-4E852F6B825F}" sibTransId="{4871B603-969A-468A-A9F0-05546E34AF83}"/>
    <dgm:cxn modelId="{13958439-7A89-4A97-BF3A-9187212423B2}" srcId="{D8D983A8-BF6B-4052-8F35-DC8DBF0F7EBA}" destId="{50EEAF69-C9A3-485D-9769-C07EEAD99479}" srcOrd="5" destOrd="0" parTransId="{9B853B52-5D79-46A4-A329-AF806FEC4EA8}" sibTransId="{8987CFC1-468B-4CFD-926D-F22112E74DC9}"/>
    <dgm:cxn modelId="{11F88F2D-122B-4684-B7C5-63F5302FBCE3}" type="presOf" srcId="{89D2CC51-4545-46D7-BD88-77B6C8ED6B61}" destId="{42B08F93-B52F-49CE-87E6-4660F8B2A4CC}" srcOrd="0" destOrd="0" presId="urn:microsoft.com/office/officeart/2008/layout/AccentedPicture"/>
    <dgm:cxn modelId="{F4D4A5AB-D075-40D0-A984-2B4625646072}" type="presOf" srcId="{50EEAF69-C9A3-485D-9769-C07EEAD99479}" destId="{77F5493C-D563-48BE-B40C-4C568054FEAB}" srcOrd="0" destOrd="0" presId="urn:microsoft.com/office/officeart/2008/layout/AccentedPicture"/>
    <dgm:cxn modelId="{BDA9FB10-20BB-4BC3-BE5C-D0BCE3DCC909}" srcId="{D8D983A8-BF6B-4052-8F35-DC8DBF0F7EBA}" destId="{8D0C6477-E166-4A0D-BA0A-D4C7B372DE0A}" srcOrd="0" destOrd="0" parTransId="{B6B49F05-B5E0-4D34-83FA-178415CCC7FB}" sibTransId="{E46B129F-4E6B-4A54-AE1F-0C857A216566}"/>
    <dgm:cxn modelId="{83C00E12-9B97-4748-8F10-3EA6EE1FF872}" srcId="{D8D983A8-BF6B-4052-8F35-DC8DBF0F7EBA}" destId="{89D2CC51-4545-46D7-BD88-77B6C8ED6B61}" srcOrd="1" destOrd="0" parTransId="{48AE7ADB-C89A-422E-8683-183F26DE8CAD}" sibTransId="{FB9DDC1A-1013-4EB0-B5F5-1A45ED2BA795}"/>
    <dgm:cxn modelId="{A8F96474-65DC-42D0-A2BD-13A5F3EBC69B}" srcId="{D8D983A8-BF6B-4052-8F35-DC8DBF0F7EBA}" destId="{1F213D9A-6919-4045-9201-9C38592432F9}" srcOrd="2" destOrd="0" parTransId="{F8C4F50B-47E5-4A53-B7E6-14D1A54C7CD4}" sibTransId="{4F6F8810-DF35-4328-BE45-575E681AB1F1}"/>
    <dgm:cxn modelId="{EF63F7A0-50FE-4175-ADF3-08D0408FA049}" type="presParOf" srcId="{95372908-3C60-400D-A71D-6CE8A9E0833C}" destId="{9BE7CC49-E947-41ED-8419-79D440F90437}" srcOrd="0" destOrd="0" presId="urn:microsoft.com/office/officeart/2008/layout/AccentedPicture"/>
    <dgm:cxn modelId="{DB29DC44-3FF9-4983-B3FB-14B1C8A291BE}" type="presParOf" srcId="{95372908-3C60-400D-A71D-6CE8A9E0833C}" destId="{8C3709E7-0B34-47D6-81E9-06BA6B77A037}" srcOrd="1" destOrd="0" presId="urn:microsoft.com/office/officeart/2008/layout/AccentedPicture"/>
    <dgm:cxn modelId="{5C621B3A-86D7-458C-B58D-5FDD2FF3F16E}" type="presParOf" srcId="{95372908-3C60-400D-A71D-6CE8A9E0833C}" destId="{3426D80C-E024-425F-B720-F0F682B486FA}" srcOrd="2" destOrd="0" presId="urn:microsoft.com/office/officeart/2008/layout/AccentedPicture"/>
    <dgm:cxn modelId="{A07433AD-A41E-4F79-B9D9-C8028DE63B6D}" type="presParOf" srcId="{3426D80C-E024-425F-B720-F0F682B486FA}" destId="{0AC38EF4-4839-49AC-B056-227C527C330A}" srcOrd="0" destOrd="0" presId="urn:microsoft.com/office/officeart/2008/layout/AccentedPicture"/>
    <dgm:cxn modelId="{F1A21B1D-14BD-4844-B900-123DFEE2D198}" type="presParOf" srcId="{0AC38EF4-4839-49AC-B056-227C527C330A}" destId="{CA2F0FAF-9F14-48C2-8807-E09D0963F19B}" srcOrd="0" destOrd="0" presId="urn:microsoft.com/office/officeart/2008/layout/AccentedPicture"/>
    <dgm:cxn modelId="{55ACA701-C186-41BF-AB28-6071E7BB20E6}" type="presParOf" srcId="{0AC38EF4-4839-49AC-B056-227C527C330A}" destId="{2CC83DBD-23FA-4470-A07F-3B8A0BED6806}" srcOrd="1" destOrd="0" presId="urn:microsoft.com/office/officeart/2008/layout/AccentedPicture"/>
    <dgm:cxn modelId="{D37703CA-1FD3-42F2-9D37-D99E4B18FC2D}" type="presParOf" srcId="{0AC38EF4-4839-49AC-B056-227C527C330A}" destId="{75F6FD3C-12C9-49F0-835B-7C0C014CABA2}" srcOrd="2" destOrd="0" presId="urn:microsoft.com/office/officeart/2008/layout/AccentedPicture"/>
    <dgm:cxn modelId="{F64FC7B6-2684-4091-97DB-C33634E2D224}" type="presParOf" srcId="{75F6FD3C-12C9-49F0-835B-7C0C014CABA2}" destId="{42B08F93-B52F-49CE-87E6-4660F8B2A4CC}" srcOrd="0" destOrd="0" presId="urn:microsoft.com/office/officeart/2008/layout/AccentedPicture"/>
    <dgm:cxn modelId="{8E821A68-3240-4F63-AED8-BD6278FFDF1D}" type="presParOf" srcId="{3426D80C-E024-425F-B720-F0F682B486FA}" destId="{020549CF-CBCB-4AAE-9491-B549049D2861}" srcOrd="1" destOrd="0" presId="urn:microsoft.com/office/officeart/2008/layout/AccentedPicture"/>
    <dgm:cxn modelId="{B455BCEB-E671-4AA7-833C-1D202EA0ABCB}" type="presParOf" srcId="{3426D80C-E024-425F-B720-F0F682B486FA}" destId="{2D5AADD4-92EB-4AFA-8660-4516B03E0812}" srcOrd="2" destOrd="0" presId="urn:microsoft.com/office/officeart/2008/layout/AccentedPicture"/>
    <dgm:cxn modelId="{1A6EB5DE-6CA2-424B-A1EB-140413FFE627}" type="presParOf" srcId="{2D5AADD4-92EB-4AFA-8660-4516B03E0812}" destId="{190390FA-4872-402A-A3AE-C22BC1F21DD2}" srcOrd="0" destOrd="0" presId="urn:microsoft.com/office/officeart/2008/layout/AccentedPicture"/>
    <dgm:cxn modelId="{DA5A3B66-763C-4AFB-9C0A-CEBD8A8C3AC0}" type="presParOf" srcId="{2D5AADD4-92EB-4AFA-8660-4516B03E0812}" destId="{4130CF21-DC97-47EB-8CB1-60D47A9B2A1B}" srcOrd="1" destOrd="0" presId="urn:microsoft.com/office/officeart/2008/layout/AccentedPicture"/>
    <dgm:cxn modelId="{3F02ED9A-16B5-4A91-BCC7-66031D098AE0}" type="presParOf" srcId="{2D5AADD4-92EB-4AFA-8660-4516B03E0812}" destId="{693A4E4E-044A-4F3D-A951-171993361720}" srcOrd="2" destOrd="0" presId="urn:microsoft.com/office/officeart/2008/layout/AccentedPicture"/>
    <dgm:cxn modelId="{84FD3559-A4FA-47C6-B77C-D799DCDD44F6}" type="presParOf" srcId="{693A4E4E-044A-4F3D-A951-171993361720}" destId="{34EBDF57-E6A7-4FF7-BB4B-37C02310E3DD}" srcOrd="0" destOrd="0" presId="urn:microsoft.com/office/officeart/2008/layout/AccentedPicture"/>
    <dgm:cxn modelId="{3DC6B493-CB2F-4024-956F-5429DC5E3497}" type="presParOf" srcId="{3426D80C-E024-425F-B720-F0F682B486FA}" destId="{2C3E8408-1DA6-4BD7-AEBF-94D1B233F511}" srcOrd="3" destOrd="0" presId="urn:microsoft.com/office/officeart/2008/layout/AccentedPicture"/>
    <dgm:cxn modelId="{9843C80E-18F7-4667-8F3A-A70043D43EBF}" type="presParOf" srcId="{3426D80C-E024-425F-B720-F0F682B486FA}" destId="{BB389A37-DC85-43E1-8503-ADF65EEFA607}" srcOrd="4" destOrd="0" presId="urn:microsoft.com/office/officeart/2008/layout/AccentedPicture"/>
    <dgm:cxn modelId="{67B7D76B-A263-4D9C-9A2C-1EFB9946BCE9}" type="presParOf" srcId="{BB389A37-DC85-43E1-8503-ADF65EEFA607}" destId="{7C291381-9033-43F1-9C6E-C303B54AFFFB}" srcOrd="0" destOrd="0" presId="urn:microsoft.com/office/officeart/2008/layout/AccentedPicture"/>
    <dgm:cxn modelId="{9C032E9F-1B33-4E21-9FC2-246D3C19BE00}" type="presParOf" srcId="{BB389A37-DC85-43E1-8503-ADF65EEFA607}" destId="{02F1EF1C-6C39-4D4B-90B3-24472B612537}" srcOrd="1" destOrd="0" presId="urn:microsoft.com/office/officeart/2008/layout/AccentedPicture"/>
    <dgm:cxn modelId="{0AF6AF63-F5B8-40C3-B2B3-E5AADAD17BCF}" type="presParOf" srcId="{BB389A37-DC85-43E1-8503-ADF65EEFA607}" destId="{21CBA42B-8004-4D2D-9C6A-2AC82698F76A}" srcOrd="2" destOrd="0" presId="urn:microsoft.com/office/officeart/2008/layout/AccentedPicture"/>
    <dgm:cxn modelId="{A5190172-AC37-474F-8FAB-5E8C5FB2C94D}" type="presParOf" srcId="{21CBA42B-8004-4D2D-9C6A-2AC82698F76A}" destId="{C1151BB9-EF89-44E6-ABE4-210C7792490F}" srcOrd="0" destOrd="0" presId="urn:microsoft.com/office/officeart/2008/layout/AccentedPicture"/>
    <dgm:cxn modelId="{BC24007E-3A48-4210-9285-DFB71FCE6C5C}" type="presParOf" srcId="{3426D80C-E024-425F-B720-F0F682B486FA}" destId="{C5B7A5ED-9CA8-4856-BF48-635B986E4FA4}" srcOrd="5" destOrd="0" presId="urn:microsoft.com/office/officeart/2008/layout/AccentedPicture"/>
    <dgm:cxn modelId="{1931611C-342E-4A28-8915-1B15C3C39459}" type="presParOf" srcId="{3426D80C-E024-425F-B720-F0F682B486FA}" destId="{4D46D938-0788-4DD2-9018-4388D53D8637}" srcOrd="6" destOrd="0" presId="urn:microsoft.com/office/officeart/2008/layout/AccentedPicture"/>
    <dgm:cxn modelId="{80BDCD9E-3800-4430-B872-3B815406F58E}" type="presParOf" srcId="{4D46D938-0788-4DD2-9018-4388D53D8637}" destId="{2F95C66D-F0FF-441F-9B9B-05C4452FCA75}" srcOrd="0" destOrd="0" presId="urn:microsoft.com/office/officeart/2008/layout/AccentedPicture"/>
    <dgm:cxn modelId="{75436168-8A46-4B2E-A90A-E82C93A81C5B}" type="presParOf" srcId="{4D46D938-0788-4DD2-9018-4388D53D8637}" destId="{93AA724A-4409-464D-8A0D-5E329BC5830B}" srcOrd="1" destOrd="0" presId="urn:microsoft.com/office/officeart/2008/layout/AccentedPicture"/>
    <dgm:cxn modelId="{E041EEA6-1B78-44F5-8101-1AF7FF453141}" type="presParOf" srcId="{4D46D938-0788-4DD2-9018-4388D53D8637}" destId="{56AA015F-88A0-41FA-BF60-CF7E3B78A9A8}" srcOrd="2" destOrd="0" presId="urn:microsoft.com/office/officeart/2008/layout/AccentedPicture"/>
    <dgm:cxn modelId="{C4159A9D-697B-4DCD-B34E-2A6917F7DFFC}" type="presParOf" srcId="{56AA015F-88A0-41FA-BF60-CF7E3B78A9A8}" destId="{508E45EF-5E23-42D2-AE40-C8378A98FDC3}" srcOrd="0" destOrd="0" presId="urn:microsoft.com/office/officeart/2008/layout/AccentedPicture"/>
    <dgm:cxn modelId="{A80D242F-9E6A-46EC-BBCF-945FB609ACCC}" type="presParOf" srcId="{3426D80C-E024-425F-B720-F0F682B486FA}" destId="{822F6F67-9AD8-4618-A20A-5A13E1D70FB8}" srcOrd="7" destOrd="0" presId="urn:microsoft.com/office/officeart/2008/layout/AccentedPicture"/>
    <dgm:cxn modelId="{F0B566FC-01DC-42CD-9402-E25F87964E7B}" type="presParOf" srcId="{3426D80C-E024-425F-B720-F0F682B486FA}" destId="{9EDBF004-BAEA-4A73-9EF1-D7378AD0DE0D}" srcOrd="8" destOrd="0" presId="urn:microsoft.com/office/officeart/2008/layout/AccentedPicture"/>
    <dgm:cxn modelId="{C80ADFD8-6B8A-4D5F-890A-D51E934A7796}" type="presParOf" srcId="{9EDBF004-BAEA-4A73-9EF1-D7378AD0DE0D}" destId="{6E55DA16-6EF8-4E32-B937-9601FF2C0734}" srcOrd="0" destOrd="0" presId="urn:microsoft.com/office/officeart/2008/layout/AccentedPicture"/>
    <dgm:cxn modelId="{E27C282A-2497-42F2-9466-6C7FD7ED0E12}" type="presParOf" srcId="{9EDBF004-BAEA-4A73-9EF1-D7378AD0DE0D}" destId="{A7DFDED3-C9A6-4571-A622-7C1D72C37D40}" srcOrd="1" destOrd="0" presId="urn:microsoft.com/office/officeart/2008/layout/AccentedPicture"/>
    <dgm:cxn modelId="{2072F390-8FFA-4F2B-91EE-6A2CCF984F0A}" type="presParOf" srcId="{9EDBF004-BAEA-4A73-9EF1-D7378AD0DE0D}" destId="{2C446549-B6D9-4A12-A168-16AEDFAA6DB1}" srcOrd="2" destOrd="0" presId="urn:microsoft.com/office/officeart/2008/layout/AccentedPicture"/>
    <dgm:cxn modelId="{59F1F414-1F1B-4F3E-890D-AC6BAEF10BA6}" type="presParOf" srcId="{2C446549-B6D9-4A12-A168-16AEDFAA6DB1}" destId="{77F5493C-D563-48BE-B40C-4C568054FEAB}" srcOrd="0" destOrd="0" presId="urn:microsoft.com/office/officeart/2008/layout/AccentedPicture"/>
    <dgm:cxn modelId="{C49C7209-C4D7-42C9-8AC2-B3CC00F700FA}" type="presParOf" srcId="{95372908-3C60-400D-A71D-6CE8A9E0833C}" destId="{7C480E0A-12A7-4342-AB5D-95B0CFEB04BE}" srcOrd="3" destOrd="0" presId="urn:microsoft.com/office/officeart/2008/layout/AccentedPicture"/>
    <dgm:cxn modelId="{AE0E965E-AACA-4187-82DC-82288654AC65}" type="presParOf" srcId="{7C480E0A-12A7-4342-AB5D-95B0CFEB04BE}" destId="{799CC53E-7C70-4912-9098-ADC0BB46285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33ED6-8C5B-4D12-B994-9A0F8ED0B484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DA61D5A9-CCB1-4FF9-B257-427272195281}">
      <dgm:prSet phldrT="[Texte]"/>
      <dgm:spPr/>
      <dgm:t>
        <a:bodyPr/>
        <a:lstStyle/>
        <a:p>
          <a:r>
            <a:rPr lang="fr-FR" u="sng" dirty="0" smtClean="0"/>
            <a:t>Du 21 au 25 octobre 2014 :</a:t>
          </a:r>
          <a:endParaRPr lang="fr-FR" u="sng" dirty="0"/>
        </a:p>
      </dgm:t>
    </dgm:pt>
    <dgm:pt modelId="{FF61E047-D743-4E63-94DC-89970645685B}" type="parTrans" cxnId="{FB23D1BE-5DAA-4496-83F1-5C3D1F84AD8A}">
      <dgm:prSet/>
      <dgm:spPr/>
      <dgm:t>
        <a:bodyPr/>
        <a:lstStyle/>
        <a:p>
          <a:endParaRPr lang="fr-FR"/>
        </a:p>
      </dgm:t>
    </dgm:pt>
    <dgm:pt modelId="{66F409D1-0F9F-4FEE-B717-B0ACA5A0BE63}" type="sibTrans" cxnId="{FB23D1BE-5DAA-4496-83F1-5C3D1F84AD8A}">
      <dgm:prSet/>
      <dgm:spPr/>
      <dgm:t>
        <a:bodyPr/>
        <a:lstStyle/>
        <a:p>
          <a:endParaRPr lang="fr-FR"/>
        </a:p>
      </dgm:t>
    </dgm:pt>
    <dgm:pt modelId="{0827CAE4-0C34-49CF-927E-13078AD6549C}">
      <dgm:prSet/>
      <dgm:spPr/>
      <dgm:t>
        <a:bodyPr/>
        <a:lstStyle/>
        <a:p>
          <a:r>
            <a:rPr lang="fr-FR" b="1" dirty="0" smtClean="0"/>
            <a:t>50 territoires représentés</a:t>
          </a:r>
          <a:r>
            <a:rPr lang="fr-FR" dirty="0" smtClean="0"/>
            <a:t>, dont 20 dans la Caraïbe et 4 organisations officielles régionales</a:t>
          </a:r>
        </a:p>
      </dgm:t>
    </dgm:pt>
    <dgm:pt modelId="{A19A4BF9-CC94-4BF8-8721-AA5DB8568CE3}" type="parTrans" cxnId="{9BB19F77-72E2-419F-BCC6-BB5958BF18E2}">
      <dgm:prSet/>
      <dgm:spPr/>
      <dgm:t>
        <a:bodyPr/>
        <a:lstStyle/>
        <a:p>
          <a:endParaRPr lang="fr-FR"/>
        </a:p>
      </dgm:t>
    </dgm:pt>
    <dgm:pt modelId="{A1279A9E-E5DA-48F2-9C23-2689BDA9B479}" type="sibTrans" cxnId="{9BB19F77-72E2-419F-BCC6-BB5958BF18E2}">
      <dgm:prSet/>
      <dgm:spPr/>
      <dgm:t>
        <a:bodyPr/>
        <a:lstStyle/>
        <a:p>
          <a:endParaRPr lang="fr-FR"/>
        </a:p>
      </dgm:t>
    </dgm:pt>
    <dgm:pt modelId="{F090D73A-12F2-409D-BDAB-5813D617A131}">
      <dgm:prSet/>
      <dgm:spPr/>
      <dgm:t>
        <a:bodyPr/>
        <a:lstStyle/>
        <a:p>
          <a:r>
            <a:rPr lang="fr-FR" b="1" dirty="0" smtClean="0"/>
            <a:t>Plus de 240 participants</a:t>
          </a:r>
          <a:endParaRPr lang="fr-FR" dirty="0" smtClean="0"/>
        </a:p>
      </dgm:t>
    </dgm:pt>
    <dgm:pt modelId="{8FF96DF7-E88B-486A-8215-93B1477B7A4B}" type="parTrans" cxnId="{887453B5-59AB-4C72-BF28-4A8C6BE9ED77}">
      <dgm:prSet/>
      <dgm:spPr/>
      <dgm:t>
        <a:bodyPr/>
        <a:lstStyle/>
        <a:p>
          <a:endParaRPr lang="fr-FR"/>
        </a:p>
      </dgm:t>
    </dgm:pt>
    <dgm:pt modelId="{29C1D576-7BE7-407C-AA97-051FADA25972}" type="sibTrans" cxnId="{887453B5-59AB-4C72-BF28-4A8C6BE9ED77}">
      <dgm:prSet/>
      <dgm:spPr/>
      <dgm:t>
        <a:bodyPr/>
        <a:lstStyle/>
        <a:p>
          <a:endParaRPr lang="fr-FR"/>
        </a:p>
      </dgm:t>
    </dgm:pt>
    <dgm:pt modelId="{1940705D-EC6E-4C0C-8523-AEF03B04F3C1}">
      <dgm:prSet/>
      <dgm:spPr/>
      <dgm:t>
        <a:bodyPr/>
        <a:lstStyle/>
        <a:p>
          <a:r>
            <a:rPr lang="fr-FR" i="1" dirty="0" smtClean="0"/>
            <a:t>1 segment politique le vendredi 24</a:t>
          </a:r>
        </a:p>
      </dgm:t>
    </dgm:pt>
    <dgm:pt modelId="{553AFB18-1DB0-4322-A358-EAB240DC9585}" type="parTrans" cxnId="{85E9B9C6-F5B9-4A66-8896-29C8F83F327A}">
      <dgm:prSet/>
      <dgm:spPr/>
      <dgm:t>
        <a:bodyPr/>
        <a:lstStyle/>
        <a:p>
          <a:endParaRPr lang="fr-FR"/>
        </a:p>
      </dgm:t>
    </dgm:pt>
    <dgm:pt modelId="{12FBE12C-E64F-4877-B834-EE0D187639E5}" type="sibTrans" cxnId="{85E9B9C6-F5B9-4A66-8896-29C8F83F327A}">
      <dgm:prSet/>
      <dgm:spPr/>
      <dgm:t>
        <a:bodyPr/>
        <a:lstStyle/>
        <a:p>
          <a:endParaRPr lang="fr-FR"/>
        </a:p>
      </dgm:t>
    </dgm:pt>
    <dgm:pt modelId="{2E203A9E-9C43-4835-B0E5-04E31DE99DE0}">
      <dgm:prSet/>
      <dgm:spPr/>
      <dgm:t>
        <a:bodyPr/>
        <a:lstStyle/>
        <a:p>
          <a:r>
            <a:rPr lang="fr-FR" b="1" dirty="0" smtClean="0"/>
            <a:t>1 journée de visites le samedi</a:t>
          </a:r>
        </a:p>
      </dgm:t>
    </dgm:pt>
    <dgm:pt modelId="{3A57AA36-7A82-4122-963F-C14DC6BB174A}" type="parTrans" cxnId="{B091D247-C773-4453-9744-151D31805298}">
      <dgm:prSet/>
      <dgm:spPr/>
      <dgm:t>
        <a:bodyPr/>
        <a:lstStyle/>
        <a:p>
          <a:endParaRPr lang="fr-FR"/>
        </a:p>
      </dgm:t>
    </dgm:pt>
    <dgm:pt modelId="{FF5A5ABB-D778-44E5-A7B5-C984A9856189}" type="sibTrans" cxnId="{B091D247-C773-4453-9744-151D31805298}">
      <dgm:prSet/>
      <dgm:spPr/>
      <dgm:t>
        <a:bodyPr/>
        <a:lstStyle/>
        <a:p>
          <a:endParaRPr lang="fr-FR"/>
        </a:p>
      </dgm:t>
    </dgm:pt>
    <dgm:pt modelId="{48410305-0E78-4896-9F07-9BA7F76F7ACC}">
      <dgm:prSet/>
      <dgm:spPr/>
      <dgm:t>
        <a:bodyPr/>
        <a:lstStyle/>
        <a:p>
          <a:r>
            <a:rPr lang="fr-FR" i="1" dirty="0" smtClean="0"/>
            <a:t>2 journées techniques:  5 ateliers en parallèle</a:t>
          </a:r>
        </a:p>
      </dgm:t>
    </dgm:pt>
    <dgm:pt modelId="{B852FCC2-B9DE-4E28-A33B-2B677B16B9B1}" type="parTrans" cxnId="{0ECAFE80-97E1-4BB4-B0AF-1D9CC2A2EBA7}">
      <dgm:prSet/>
      <dgm:spPr/>
      <dgm:t>
        <a:bodyPr/>
        <a:lstStyle/>
        <a:p>
          <a:endParaRPr lang="fr-FR"/>
        </a:p>
      </dgm:t>
    </dgm:pt>
    <dgm:pt modelId="{7DD5947E-E9A5-4FDA-AACD-C08CF4D92120}" type="sibTrans" cxnId="{0ECAFE80-97E1-4BB4-B0AF-1D9CC2A2EBA7}">
      <dgm:prSet/>
      <dgm:spPr/>
      <dgm:t>
        <a:bodyPr/>
        <a:lstStyle/>
        <a:p>
          <a:endParaRPr lang="fr-FR"/>
        </a:p>
      </dgm:t>
    </dgm:pt>
    <dgm:pt modelId="{9405F07D-4638-47CF-9A51-45ECF4DDFD6A}">
      <dgm:prSet/>
      <dgm:spPr/>
      <dgm:t>
        <a:bodyPr/>
        <a:lstStyle/>
        <a:p>
          <a:r>
            <a:rPr lang="fr-FR" b="1" dirty="0" smtClean="0"/>
            <a:t>3 jours de conférence </a:t>
          </a:r>
          <a:r>
            <a:rPr lang="fr-FR" dirty="0" smtClean="0"/>
            <a:t>:</a:t>
          </a:r>
        </a:p>
      </dgm:t>
    </dgm:pt>
    <dgm:pt modelId="{EA8B23F3-3857-4B2F-881E-74803893F644}" type="parTrans" cxnId="{3EDE5B26-5327-4A8E-8BD7-34100A679349}">
      <dgm:prSet/>
      <dgm:spPr/>
      <dgm:t>
        <a:bodyPr/>
        <a:lstStyle/>
        <a:p>
          <a:endParaRPr lang="fr-FR"/>
        </a:p>
      </dgm:t>
    </dgm:pt>
    <dgm:pt modelId="{858666BE-F5F3-4FE6-9F25-A23216DFF714}" type="sibTrans" cxnId="{3EDE5B26-5327-4A8E-8BD7-34100A679349}">
      <dgm:prSet/>
      <dgm:spPr/>
      <dgm:t>
        <a:bodyPr/>
        <a:lstStyle/>
        <a:p>
          <a:endParaRPr lang="fr-FR"/>
        </a:p>
      </dgm:t>
    </dgm:pt>
    <dgm:pt modelId="{0C11F988-D44C-4D85-8BB4-D556552E367A}" type="pres">
      <dgm:prSet presAssocID="{74233ED6-8C5B-4D12-B994-9A0F8ED0B4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D7B832-4809-411B-A381-FD1F92E809C3}" type="pres">
      <dgm:prSet presAssocID="{DA61D5A9-CCB1-4FF9-B257-427272195281}" presName="comp" presStyleCnt="0"/>
      <dgm:spPr/>
    </dgm:pt>
    <dgm:pt modelId="{A6D1D0E4-D638-4A6A-B51B-86941F4680C4}" type="pres">
      <dgm:prSet presAssocID="{DA61D5A9-CCB1-4FF9-B257-427272195281}" presName="rect2" presStyleLbl="node1" presStyleIdx="0" presStyleCnt="1" custScaleX="104647" custScaleY="140668" custLinFactNeighborX="3893" custLinFactNeighborY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197493-9856-45B3-B607-64B6E049AE91}" type="pres">
      <dgm:prSet presAssocID="{DA61D5A9-CCB1-4FF9-B257-427272195281}" presName="rect1" presStyleLbl="lnNode1" presStyleIdx="0" presStyleCnt="1" custScaleX="104349" custScaleY="1073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F6484ACC-8782-4699-9DEB-D078190994AB}" type="presOf" srcId="{74233ED6-8C5B-4D12-B994-9A0F8ED0B484}" destId="{0C11F988-D44C-4D85-8BB4-D556552E367A}" srcOrd="0" destOrd="0" presId="urn:microsoft.com/office/officeart/2008/layout/AlternatingPictureBlocks"/>
    <dgm:cxn modelId="{9BB19F77-72E2-419F-BCC6-BB5958BF18E2}" srcId="{DA61D5A9-CCB1-4FF9-B257-427272195281}" destId="{0827CAE4-0C34-49CF-927E-13078AD6549C}" srcOrd="0" destOrd="0" parTransId="{A19A4BF9-CC94-4BF8-8721-AA5DB8568CE3}" sibTransId="{A1279A9E-E5DA-48F2-9C23-2689BDA9B479}"/>
    <dgm:cxn modelId="{4D9BC8AF-145D-4281-919E-F625CA51C8B4}" type="presOf" srcId="{48410305-0E78-4896-9F07-9BA7F76F7ACC}" destId="{A6D1D0E4-D638-4A6A-B51B-86941F4680C4}" srcOrd="0" destOrd="4" presId="urn:microsoft.com/office/officeart/2008/layout/AlternatingPictureBlocks"/>
    <dgm:cxn modelId="{0ECAFE80-97E1-4BB4-B0AF-1D9CC2A2EBA7}" srcId="{9405F07D-4638-47CF-9A51-45ECF4DDFD6A}" destId="{48410305-0E78-4896-9F07-9BA7F76F7ACC}" srcOrd="0" destOrd="0" parTransId="{B852FCC2-B9DE-4E28-A33B-2B677B16B9B1}" sibTransId="{7DD5947E-E9A5-4FDA-AACD-C08CF4D92120}"/>
    <dgm:cxn modelId="{9234B149-3530-4D23-964E-F2B0929C6383}" type="presOf" srcId="{1940705D-EC6E-4C0C-8523-AEF03B04F3C1}" destId="{A6D1D0E4-D638-4A6A-B51B-86941F4680C4}" srcOrd="0" destOrd="5" presId="urn:microsoft.com/office/officeart/2008/layout/AlternatingPictureBlocks"/>
    <dgm:cxn modelId="{962365F1-7EAC-43BC-ABCA-7563B83956DB}" type="presOf" srcId="{F090D73A-12F2-409D-BDAB-5813D617A131}" destId="{A6D1D0E4-D638-4A6A-B51B-86941F4680C4}" srcOrd="0" destOrd="2" presId="urn:microsoft.com/office/officeart/2008/layout/AlternatingPictureBlocks"/>
    <dgm:cxn modelId="{85E9B9C6-F5B9-4A66-8896-29C8F83F327A}" srcId="{9405F07D-4638-47CF-9A51-45ECF4DDFD6A}" destId="{1940705D-EC6E-4C0C-8523-AEF03B04F3C1}" srcOrd="1" destOrd="0" parTransId="{553AFB18-1DB0-4322-A358-EAB240DC9585}" sibTransId="{12FBE12C-E64F-4877-B834-EE0D187639E5}"/>
    <dgm:cxn modelId="{B091D247-C773-4453-9744-151D31805298}" srcId="{DA61D5A9-CCB1-4FF9-B257-427272195281}" destId="{2E203A9E-9C43-4835-B0E5-04E31DE99DE0}" srcOrd="3" destOrd="0" parTransId="{3A57AA36-7A82-4122-963F-C14DC6BB174A}" sibTransId="{FF5A5ABB-D778-44E5-A7B5-C984A9856189}"/>
    <dgm:cxn modelId="{23271171-B079-46DC-AEC5-51B6AFA11742}" type="presOf" srcId="{DA61D5A9-CCB1-4FF9-B257-427272195281}" destId="{A6D1D0E4-D638-4A6A-B51B-86941F4680C4}" srcOrd="0" destOrd="0" presId="urn:microsoft.com/office/officeart/2008/layout/AlternatingPictureBlocks"/>
    <dgm:cxn modelId="{887453B5-59AB-4C72-BF28-4A8C6BE9ED77}" srcId="{DA61D5A9-CCB1-4FF9-B257-427272195281}" destId="{F090D73A-12F2-409D-BDAB-5813D617A131}" srcOrd="1" destOrd="0" parTransId="{8FF96DF7-E88B-486A-8215-93B1477B7A4B}" sibTransId="{29C1D576-7BE7-407C-AA97-051FADA25972}"/>
    <dgm:cxn modelId="{E1D7EB8A-E1BF-4F4B-B934-2D685013482E}" type="presOf" srcId="{2E203A9E-9C43-4835-B0E5-04E31DE99DE0}" destId="{A6D1D0E4-D638-4A6A-B51B-86941F4680C4}" srcOrd="0" destOrd="6" presId="urn:microsoft.com/office/officeart/2008/layout/AlternatingPictureBlocks"/>
    <dgm:cxn modelId="{3EDE5B26-5327-4A8E-8BD7-34100A679349}" srcId="{DA61D5A9-CCB1-4FF9-B257-427272195281}" destId="{9405F07D-4638-47CF-9A51-45ECF4DDFD6A}" srcOrd="2" destOrd="0" parTransId="{EA8B23F3-3857-4B2F-881E-74803893F644}" sibTransId="{858666BE-F5F3-4FE6-9F25-A23216DFF714}"/>
    <dgm:cxn modelId="{FB23D1BE-5DAA-4496-83F1-5C3D1F84AD8A}" srcId="{74233ED6-8C5B-4D12-B994-9A0F8ED0B484}" destId="{DA61D5A9-CCB1-4FF9-B257-427272195281}" srcOrd="0" destOrd="0" parTransId="{FF61E047-D743-4E63-94DC-89970645685B}" sibTransId="{66F409D1-0F9F-4FEE-B717-B0ACA5A0BE63}"/>
    <dgm:cxn modelId="{16354DB5-E437-47E8-A6AA-FC46B87DA84F}" type="presOf" srcId="{9405F07D-4638-47CF-9A51-45ECF4DDFD6A}" destId="{A6D1D0E4-D638-4A6A-B51B-86941F4680C4}" srcOrd="0" destOrd="3" presId="urn:microsoft.com/office/officeart/2008/layout/AlternatingPictureBlocks"/>
    <dgm:cxn modelId="{6F1DB2AE-06AA-4334-B2D7-F3D39EBE308F}" type="presOf" srcId="{0827CAE4-0C34-49CF-927E-13078AD6549C}" destId="{A6D1D0E4-D638-4A6A-B51B-86941F4680C4}" srcOrd="0" destOrd="1" presId="urn:microsoft.com/office/officeart/2008/layout/AlternatingPictureBlocks"/>
    <dgm:cxn modelId="{C416A107-E6D2-4592-89F7-6E93BB120180}" type="presParOf" srcId="{0C11F988-D44C-4D85-8BB4-D556552E367A}" destId="{4ED7B832-4809-411B-A381-FD1F92E809C3}" srcOrd="0" destOrd="0" presId="urn:microsoft.com/office/officeart/2008/layout/AlternatingPictureBlocks"/>
    <dgm:cxn modelId="{F10F4F23-0738-453F-A5C5-6690A5E2FF34}" type="presParOf" srcId="{4ED7B832-4809-411B-A381-FD1F92E809C3}" destId="{A6D1D0E4-D638-4A6A-B51B-86941F4680C4}" srcOrd="0" destOrd="0" presId="urn:microsoft.com/office/officeart/2008/layout/AlternatingPictureBlocks"/>
    <dgm:cxn modelId="{AFF6BD6C-69A8-4D18-BF06-2501FD0BC71C}" type="presParOf" srcId="{4ED7B832-4809-411B-A381-FD1F92E809C3}" destId="{F7197493-9856-45B3-B607-64B6E049AE9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E5850-AB23-49D3-B1BA-2AF1B146E642}" type="doc">
      <dgm:prSet loTypeId="urn:microsoft.com/office/officeart/2008/layout/PictureStrips" loCatId="pictur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DE20909-D168-4856-A818-12DA5FDD2423}">
      <dgm:prSet/>
      <dgm:spPr/>
      <dgm:t>
        <a:bodyPr/>
        <a:lstStyle/>
        <a:p>
          <a:r>
            <a:rPr lang="fr-FR" dirty="0" smtClean="0"/>
            <a:t>Îles Vierges Britanniques (BVI)</a:t>
          </a:r>
          <a:endParaRPr lang="fr-FR" dirty="0"/>
        </a:p>
      </dgm:t>
    </dgm:pt>
    <dgm:pt modelId="{F0048963-F6D9-4E05-BC6D-28EF5FB8F0ED}" type="parTrans" cxnId="{DFCC9FDA-A6DC-4FC8-8341-3E9C2D60BBBA}">
      <dgm:prSet/>
      <dgm:spPr/>
      <dgm:t>
        <a:bodyPr/>
        <a:lstStyle/>
        <a:p>
          <a:endParaRPr lang="fr-FR"/>
        </a:p>
      </dgm:t>
    </dgm:pt>
    <dgm:pt modelId="{BB138DE5-746F-4F47-BE59-741050829ABE}" type="sibTrans" cxnId="{DFCC9FDA-A6DC-4FC8-8341-3E9C2D60BBBA}">
      <dgm:prSet/>
      <dgm:spPr/>
      <dgm:t>
        <a:bodyPr/>
        <a:lstStyle/>
        <a:p>
          <a:endParaRPr lang="fr-FR"/>
        </a:p>
      </dgm:t>
    </dgm:pt>
    <dgm:pt modelId="{15646AE3-1875-4116-BA73-B7F82B480AED}">
      <dgm:prSet/>
      <dgm:spPr/>
      <dgm:t>
        <a:bodyPr/>
        <a:lstStyle/>
        <a:p>
          <a:r>
            <a:rPr lang="fr-FR" dirty="0" smtClean="0"/>
            <a:t>Archipel pionnier dans la Caraïbe sur les questions de protection environnementale</a:t>
          </a:r>
          <a:endParaRPr lang="fr-FR" dirty="0"/>
        </a:p>
      </dgm:t>
    </dgm:pt>
    <dgm:pt modelId="{8CCB1B11-5741-483C-B493-197837FA115F}" type="parTrans" cxnId="{D3A74777-BDE9-4243-8150-90946E89225D}">
      <dgm:prSet/>
      <dgm:spPr/>
      <dgm:t>
        <a:bodyPr/>
        <a:lstStyle/>
        <a:p>
          <a:endParaRPr lang="fr-FR"/>
        </a:p>
      </dgm:t>
    </dgm:pt>
    <dgm:pt modelId="{D0652BD4-2A5C-40BC-A812-812AEE3CF0B5}" type="sibTrans" cxnId="{D3A74777-BDE9-4243-8150-90946E89225D}">
      <dgm:prSet/>
      <dgm:spPr/>
      <dgm:t>
        <a:bodyPr/>
        <a:lstStyle/>
        <a:p>
          <a:endParaRPr lang="fr-FR"/>
        </a:p>
      </dgm:t>
    </dgm:pt>
    <dgm:pt modelId="{4046874B-0240-4D04-B55B-291C634DE659}">
      <dgm:prSet/>
      <dgm:spPr/>
      <dgm:t>
        <a:bodyPr/>
        <a:lstStyle/>
        <a:p>
          <a:r>
            <a:rPr lang="fr-FR" dirty="0" smtClean="0"/>
            <a:t>Lancement de la </a:t>
          </a:r>
          <a:r>
            <a:rPr lang="fr-FR" dirty="0" err="1" smtClean="0"/>
            <a:t>Caribbean</a:t>
          </a:r>
          <a:r>
            <a:rPr lang="fr-FR" dirty="0" smtClean="0"/>
            <a:t> Challenge Initiative en 2013, autour de la protection des milieux marins et des littoraux</a:t>
          </a:r>
          <a:endParaRPr lang="fr-FR" dirty="0"/>
        </a:p>
      </dgm:t>
    </dgm:pt>
    <dgm:pt modelId="{B9A1D1C9-BA6D-42D0-9AAA-53F96B1C6D5D}" type="parTrans" cxnId="{24324A10-AD7B-41D7-8D19-DEB98F05DEE0}">
      <dgm:prSet/>
      <dgm:spPr/>
      <dgm:t>
        <a:bodyPr/>
        <a:lstStyle/>
        <a:p>
          <a:endParaRPr lang="fr-FR"/>
        </a:p>
      </dgm:t>
    </dgm:pt>
    <dgm:pt modelId="{F55DDC8A-7CCE-4069-90FD-C9094C649C66}" type="sibTrans" cxnId="{24324A10-AD7B-41D7-8D19-DEB98F05DEE0}">
      <dgm:prSet/>
      <dgm:spPr/>
      <dgm:t>
        <a:bodyPr/>
        <a:lstStyle/>
        <a:p>
          <a:endParaRPr lang="fr-FR"/>
        </a:p>
      </dgm:t>
    </dgm:pt>
    <dgm:pt modelId="{84409619-839C-4A80-9DCD-EC6A24541F43}">
      <dgm:prSet/>
      <dgm:spPr/>
      <dgm:t>
        <a:bodyPr/>
        <a:lstStyle/>
        <a:p>
          <a:r>
            <a:rPr lang="fr-FR" dirty="0" smtClean="0"/>
            <a:t>Territoire Président du Forum des PTOM en 2014</a:t>
          </a:r>
          <a:endParaRPr lang="fr-FR" dirty="0"/>
        </a:p>
      </dgm:t>
    </dgm:pt>
    <dgm:pt modelId="{D7D8CC47-5628-4403-8E95-4066AD634F25}" type="parTrans" cxnId="{40A0725B-14ED-4545-9B37-4CF1379A9CB4}">
      <dgm:prSet/>
      <dgm:spPr/>
      <dgm:t>
        <a:bodyPr/>
        <a:lstStyle/>
        <a:p>
          <a:endParaRPr lang="fr-FR"/>
        </a:p>
      </dgm:t>
    </dgm:pt>
    <dgm:pt modelId="{829F1F53-0487-40A7-ADD1-C8D91134F648}" type="sibTrans" cxnId="{40A0725B-14ED-4545-9B37-4CF1379A9CB4}">
      <dgm:prSet/>
      <dgm:spPr/>
      <dgm:t>
        <a:bodyPr/>
        <a:lstStyle/>
        <a:p>
          <a:endParaRPr lang="fr-FR"/>
        </a:p>
      </dgm:t>
    </dgm:pt>
    <dgm:pt modelId="{8D732333-C29E-45CD-855E-F211C980B9B7}">
      <dgm:prSet/>
      <dgm:spPr/>
      <dgm:t>
        <a:bodyPr/>
        <a:lstStyle/>
        <a:p>
          <a:r>
            <a:rPr lang="fr-FR" dirty="0" smtClean="0"/>
            <a:t>Un premier échange organisé en août 2014</a:t>
          </a:r>
          <a:endParaRPr lang="fr-FR" dirty="0"/>
        </a:p>
      </dgm:t>
    </dgm:pt>
    <dgm:pt modelId="{37C5FBD4-B55C-499C-A811-BD2D812C85F6}" type="parTrans" cxnId="{1F95E97A-862A-4332-A847-65C5D0DBC947}">
      <dgm:prSet/>
      <dgm:spPr/>
      <dgm:t>
        <a:bodyPr/>
        <a:lstStyle/>
        <a:p>
          <a:endParaRPr lang="fr-FR"/>
        </a:p>
      </dgm:t>
    </dgm:pt>
    <dgm:pt modelId="{9329C726-5B42-406B-A7B5-877A17EC8B49}" type="sibTrans" cxnId="{1F95E97A-862A-4332-A847-65C5D0DBC947}">
      <dgm:prSet/>
      <dgm:spPr/>
      <dgm:t>
        <a:bodyPr/>
        <a:lstStyle/>
        <a:p>
          <a:endParaRPr lang="fr-FR"/>
        </a:p>
      </dgm:t>
    </dgm:pt>
    <dgm:pt modelId="{38D4AC9C-7DA9-425F-BDED-C011294298D7}">
      <dgm:prSet/>
      <dgm:spPr/>
      <dgm:t>
        <a:bodyPr/>
        <a:lstStyle/>
        <a:p>
          <a:r>
            <a:rPr lang="fr-FR" dirty="0" smtClean="0"/>
            <a:t>Une nouvelle rencontre prévue en Novembre 2014</a:t>
          </a:r>
          <a:endParaRPr lang="fr-FR" dirty="0"/>
        </a:p>
      </dgm:t>
    </dgm:pt>
    <dgm:pt modelId="{FF75335A-BEE9-40E4-926A-CFAF6AC7B5EB}" type="parTrans" cxnId="{545CE09C-AEC0-413A-BD34-2568DE65BB01}">
      <dgm:prSet/>
      <dgm:spPr/>
      <dgm:t>
        <a:bodyPr/>
        <a:lstStyle/>
        <a:p>
          <a:endParaRPr lang="fr-FR"/>
        </a:p>
      </dgm:t>
    </dgm:pt>
    <dgm:pt modelId="{4C4E4CD0-F18E-4DD5-B4EA-48746B26BCF6}" type="sibTrans" cxnId="{545CE09C-AEC0-413A-BD34-2568DE65BB01}">
      <dgm:prSet/>
      <dgm:spPr/>
      <dgm:t>
        <a:bodyPr/>
        <a:lstStyle/>
        <a:p>
          <a:endParaRPr lang="fr-FR"/>
        </a:p>
      </dgm:t>
    </dgm:pt>
    <dgm:pt modelId="{30C75297-1F8D-439B-A3A4-4F2FD10922F7}" type="pres">
      <dgm:prSet presAssocID="{3D3E5850-AB23-49D3-B1BA-2AF1B146E6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73CC12-3BE7-407D-B913-4412DDD49B5C}" type="pres">
      <dgm:prSet presAssocID="{ADE20909-D168-4856-A818-12DA5FDD2423}" presName="composite" presStyleCnt="0"/>
      <dgm:spPr/>
    </dgm:pt>
    <dgm:pt modelId="{DE978171-DA59-4221-ACFF-2A89D89F0A70}" type="pres">
      <dgm:prSet presAssocID="{ADE20909-D168-4856-A818-12DA5FDD2423}" presName="rect1" presStyleLbl="trAlignAcc1" presStyleIdx="0" presStyleCnt="1" custScaleY="1280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C7B6FA-A482-45FE-B217-4A213B319B29}" type="pres">
      <dgm:prSet presAssocID="{ADE20909-D168-4856-A818-12DA5FDD2423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</dgm:ptLst>
  <dgm:cxnLst>
    <dgm:cxn modelId="{545CE09C-AEC0-413A-BD34-2568DE65BB01}" srcId="{ADE20909-D168-4856-A818-12DA5FDD2423}" destId="{38D4AC9C-7DA9-425F-BDED-C011294298D7}" srcOrd="4" destOrd="0" parTransId="{FF75335A-BEE9-40E4-926A-CFAF6AC7B5EB}" sibTransId="{4C4E4CD0-F18E-4DD5-B4EA-48746B26BCF6}"/>
    <dgm:cxn modelId="{B20F2140-E620-4815-87B3-9128997BC513}" type="presOf" srcId="{8D732333-C29E-45CD-855E-F211C980B9B7}" destId="{DE978171-DA59-4221-ACFF-2A89D89F0A70}" srcOrd="0" destOrd="4" presId="urn:microsoft.com/office/officeart/2008/layout/PictureStrips"/>
    <dgm:cxn modelId="{E5DD8D22-D76C-426B-8181-26A46E8EF4B6}" type="presOf" srcId="{15646AE3-1875-4116-BA73-B7F82B480AED}" destId="{DE978171-DA59-4221-ACFF-2A89D89F0A70}" srcOrd="0" destOrd="1" presId="urn:microsoft.com/office/officeart/2008/layout/PictureStrips"/>
    <dgm:cxn modelId="{D3A74777-BDE9-4243-8150-90946E89225D}" srcId="{ADE20909-D168-4856-A818-12DA5FDD2423}" destId="{15646AE3-1875-4116-BA73-B7F82B480AED}" srcOrd="0" destOrd="0" parTransId="{8CCB1B11-5741-483C-B493-197837FA115F}" sibTransId="{D0652BD4-2A5C-40BC-A812-812AEE3CF0B5}"/>
    <dgm:cxn modelId="{E5C1259E-767E-4795-A7AA-0791FC68F436}" type="presOf" srcId="{4046874B-0240-4D04-B55B-291C634DE659}" destId="{DE978171-DA59-4221-ACFF-2A89D89F0A70}" srcOrd="0" destOrd="2" presId="urn:microsoft.com/office/officeart/2008/layout/PictureStrips"/>
    <dgm:cxn modelId="{338315AC-88CC-47D7-8F91-E12022605FBD}" type="presOf" srcId="{3D3E5850-AB23-49D3-B1BA-2AF1B146E642}" destId="{30C75297-1F8D-439B-A3A4-4F2FD10922F7}" srcOrd="0" destOrd="0" presId="urn:microsoft.com/office/officeart/2008/layout/PictureStrips"/>
    <dgm:cxn modelId="{D16E349F-953A-4091-A5EE-AD904A8C43A9}" type="presOf" srcId="{84409619-839C-4A80-9DCD-EC6A24541F43}" destId="{DE978171-DA59-4221-ACFF-2A89D89F0A70}" srcOrd="0" destOrd="3" presId="urn:microsoft.com/office/officeart/2008/layout/PictureStrips"/>
    <dgm:cxn modelId="{40A0725B-14ED-4545-9B37-4CF1379A9CB4}" srcId="{ADE20909-D168-4856-A818-12DA5FDD2423}" destId="{84409619-839C-4A80-9DCD-EC6A24541F43}" srcOrd="2" destOrd="0" parTransId="{D7D8CC47-5628-4403-8E95-4066AD634F25}" sibTransId="{829F1F53-0487-40A7-ADD1-C8D91134F648}"/>
    <dgm:cxn modelId="{70B91FF1-20A8-42AC-BCF0-CB3476247849}" type="presOf" srcId="{ADE20909-D168-4856-A818-12DA5FDD2423}" destId="{DE978171-DA59-4221-ACFF-2A89D89F0A70}" srcOrd="0" destOrd="0" presId="urn:microsoft.com/office/officeart/2008/layout/PictureStrips"/>
    <dgm:cxn modelId="{C8381CB7-77D6-4D69-886B-255156A46713}" type="presOf" srcId="{38D4AC9C-7DA9-425F-BDED-C011294298D7}" destId="{DE978171-DA59-4221-ACFF-2A89D89F0A70}" srcOrd="0" destOrd="5" presId="urn:microsoft.com/office/officeart/2008/layout/PictureStrips"/>
    <dgm:cxn modelId="{24324A10-AD7B-41D7-8D19-DEB98F05DEE0}" srcId="{ADE20909-D168-4856-A818-12DA5FDD2423}" destId="{4046874B-0240-4D04-B55B-291C634DE659}" srcOrd="1" destOrd="0" parTransId="{B9A1D1C9-BA6D-42D0-9AAA-53F96B1C6D5D}" sibTransId="{F55DDC8A-7CCE-4069-90FD-C9094C649C66}"/>
    <dgm:cxn modelId="{DFCC9FDA-A6DC-4FC8-8341-3E9C2D60BBBA}" srcId="{3D3E5850-AB23-49D3-B1BA-2AF1B146E642}" destId="{ADE20909-D168-4856-A818-12DA5FDD2423}" srcOrd="0" destOrd="0" parTransId="{F0048963-F6D9-4E05-BC6D-28EF5FB8F0ED}" sibTransId="{BB138DE5-746F-4F47-BE59-741050829ABE}"/>
    <dgm:cxn modelId="{1F95E97A-862A-4332-A847-65C5D0DBC947}" srcId="{ADE20909-D168-4856-A818-12DA5FDD2423}" destId="{8D732333-C29E-45CD-855E-F211C980B9B7}" srcOrd="3" destOrd="0" parTransId="{37C5FBD4-B55C-499C-A811-BD2D812C85F6}" sibTransId="{9329C726-5B42-406B-A7B5-877A17EC8B49}"/>
    <dgm:cxn modelId="{56D987AF-019A-4C2A-81E8-ED718B964D1B}" type="presParOf" srcId="{30C75297-1F8D-439B-A3A4-4F2FD10922F7}" destId="{8273CC12-3BE7-407D-B913-4412DDD49B5C}" srcOrd="0" destOrd="0" presId="urn:microsoft.com/office/officeart/2008/layout/PictureStrips"/>
    <dgm:cxn modelId="{1CBCDBFB-E0F2-4E76-A3BB-E1A883CE3594}" type="presParOf" srcId="{8273CC12-3BE7-407D-B913-4412DDD49B5C}" destId="{DE978171-DA59-4221-ACFF-2A89D89F0A70}" srcOrd="0" destOrd="0" presId="urn:microsoft.com/office/officeart/2008/layout/PictureStrips"/>
    <dgm:cxn modelId="{87A6FE4C-BDFD-411D-99F4-267A49962944}" type="presParOf" srcId="{8273CC12-3BE7-407D-B913-4412DDD49B5C}" destId="{3FC7B6FA-A482-45FE-B217-4A213B319B2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7CC49-E947-41ED-8419-79D440F90437}">
      <dsp:nvSpPr>
        <dsp:cNvPr id="0" name=""/>
        <dsp:cNvSpPr/>
      </dsp:nvSpPr>
      <dsp:spPr>
        <a:xfrm>
          <a:off x="0" y="-17852"/>
          <a:ext cx="2556471" cy="421216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709E7-0B34-47D6-81E9-06BA6B77A037}">
      <dsp:nvSpPr>
        <dsp:cNvPr id="0" name=""/>
        <dsp:cNvSpPr/>
      </dsp:nvSpPr>
      <dsp:spPr>
        <a:xfrm>
          <a:off x="260996" y="1672197"/>
          <a:ext cx="2178529" cy="21652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6500" kern="1200" dirty="0"/>
        </a:p>
      </dsp:txBody>
      <dsp:txXfrm>
        <a:off x="260996" y="1672197"/>
        <a:ext cx="2178529" cy="2165249"/>
      </dsp:txXfrm>
    </dsp:sp>
    <dsp:sp modelId="{2CC83DBD-23FA-4470-A07F-3B8A0BED6806}">
      <dsp:nvSpPr>
        <dsp:cNvPr id="0" name=""/>
        <dsp:cNvSpPr/>
      </dsp:nvSpPr>
      <dsp:spPr>
        <a:xfrm>
          <a:off x="2608732" y="76252"/>
          <a:ext cx="574769" cy="5251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8F93-B52F-49CE-87E6-4660F8B2A4CC}">
      <dsp:nvSpPr>
        <dsp:cNvPr id="0" name=""/>
        <dsp:cNvSpPr/>
      </dsp:nvSpPr>
      <dsp:spPr>
        <a:xfrm>
          <a:off x="3269784" y="26574"/>
          <a:ext cx="3392294" cy="72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Les Ministères français des Outre-mer et de l’environnement</a:t>
          </a:r>
        </a:p>
      </dsp:txBody>
      <dsp:txXfrm>
        <a:off x="3269784" y="26574"/>
        <a:ext cx="3392294" cy="728833"/>
      </dsp:txXfrm>
    </dsp:sp>
    <dsp:sp modelId="{4130CF21-DC97-47EB-8CB1-60D47A9B2A1B}">
      <dsp:nvSpPr>
        <dsp:cNvPr id="0" name=""/>
        <dsp:cNvSpPr/>
      </dsp:nvSpPr>
      <dsp:spPr>
        <a:xfrm>
          <a:off x="2687171" y="803772"/>
          <a:ext cx="465171" cy="5292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DF57-E6A7-4FF7-BB4B-37C02310E3DD}">
      <dsp:nvSpPr>
        <dsp:cNvPr id="0" name=""/>
        <dsp:cNvSpPr/>
      </dsp:nvSpPr>
      <dsp:spPr>
        <a:xfrm>
          <a:off x="3341085" y="904377"/>
          <a:ext cx="3623236" cy="31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 commission européenne</a:t>
          </a:r>
        </a:p>
      </dsp:txBody>
      <dsp:txXfrm>
        <a:off x="3341085" y="904377"/>
        <a:ext cx="3623236" cy="313988"/>
      </dsp:txXfrm>
    </dsp:sp>
    <dsp:sp modelId="{02F1EF1C-6C39-4D4B-90B3-24472B612537}">
      <dsp:nvSpPr>
        <dsp:cNvPr id="0" name=""/>
        <dsp:cNvSpPr/>
      </dsp:nvSpPr>
      <dsp:spPr>
        <a:xfrm>
          <a:off x="2611493" y="1523850"/>
          <a:ext cx="642780" cy="6177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51BB9-EF89-44E6-ABE4-210C7792490F}">
      <dsp:nvSpPr>
        <dsp:cNvPr id="0" name=""/>
        <dsp:cNvSpPr/>
      </dsp:nvSpPr>
      <dsp:spPr>
        <a:xfrm>
          <a:off x="3352558" y="1370747"/>
          <a:ext cx="4307107" cy="72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Ministry of Natural Resources &amp; Labour </a:t>
          </a:r>
          <a:r>
            <a:rPr lang="fr-FR" sz="2000" kern="1200" dirty="0" smtClean="0"/>
            <a:t>(BVI)</a:t>
          </a:r>
        </a:p>
      </dsp:txBody>
      <dsp:txXfrm>
        <a:off x="3352558" y="1370747"/>
        <a:ext cx="4307107" cy="728833"/>
      </dsp:txXfrm>
    </dsp:sp>
    <dsp:sp modelId="{93AA724A-4409-464D-8A0D-5E329BC5830B}">
      <dsp:nvSpPr>
        <dsp:cNvPr id="0" name=""/>
        <dsp:cNvSpPr/>
      </dsp:nvSpPr>
      <dsp:spPr>
        <a:xfrm>
          <a:off x="2641416" y="2315942"/>
          <a:ext cx="518603" cy="38543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E45EF-5E23-42D2-AE40-C8378A98FDC3}">
      <dsp:nvSpPr>
        <dsp:cNvPr id="0" name=""/>
        <dsp:cNvSpPr/>
      </dsp:nvSpPr>
      <dsp:spPr>
        <a:xfrm>
          <a:off x="3433512" y="2171924"/>
          <a:ext cx="3411501" cy="72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L’UICN (Union Internationale de Conservation de la Nature)</a:t>
          </a:r>
        </a:p>
      </dsp:txBody>
      <dsp:txXfrm>
        <a:off x="3433512" y="2171924"/>
        <a:ext cx="3411501" cy="728833"/>
      </dsp:txXfrm>
    </dsp:sp>
    <dsp:sp modelId="{A7DFDED3-C9A6-4571-A622-7C1D72C37D40}">
      <dsp:nvSpPr>
        <dsp:cNvPr id="0" name=""/>
        <dsp:cNvSpPr/>
      </dsp:nvSpPr>
      <dsp:spPr>
        <a:xfrm>
          <a:off x="2526018" y="3447630"/>
          <a:ext cx="728833" cy="72883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5493C-D563-48BE-B40C-4C568054FEAB}">
      <dsp:nvSpPr>
        <dsp:cNvPr id="0" name=""/>
        <dsp:cNvSpPr/>
      </dsp:nvSpPr>
      <dsp:spPr>
        <a:xfrm>
          <a:off x="3475448" y="3447630"/>
          <a:ext cx="4359542" cy="72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 Secrétariat de la Convention sur la diversité biologique (CBD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3475448" y="3447630"/>
        <a:ext cx="4359542" cy="728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1D0E4-D638-4A6A-B51B-86941F4680C4}">
      <dsp:nvSpPr>
        <dsp:cNvPr id="0" name=""/>
        <dsp:cNvSpPr/>
      </dsp:nvSpPr>
      <dsp:spPr>
        <a:xfrm>
          <a:off x="2615748" y="2091"/>
          <a:ext cx="5908493" cy="35921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u="sng" kern="1200" dirty="0" smtClean="0"/>
            <a:t>Du 21 au 25 octobre 2014 :</a:t>
          </a:r>
          <a:endParaRPr lang="fr-FR" sz="2800" u="sng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/>
            <a:t>50 territoires représentés</a:t>
          </a:r>
          <a:r>
            <a:rPr lang="fr-FR" sz="2200" kern="1200" dirty="0" smtClean="0"/>
            <a:t>, dont 20 dans la Caraïbe et 4 organisations officielles régionales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/>
            <a:t>Plus de 240 participants</a:t>
          </a:r>
          <a:endParaRPr lang="fr-FR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/>
            <a:t>3 jours de conférence </a:t>
          </a:r>
          <a:r>
            <a:rPr lang="fr-FR" sz="2200" kern="1200" dirty="0" smtClean="0"/>
            <a:t>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i="1" kern="1200" dirty="0" smtClean="0"/>
            <a:t>2 journées techniques:  5 ateliers en parallèle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i="1" kern="1200" dirty="0" smtClean="0"/>
            <a:t>1 segment politique le vendredi 24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/>
            <a:t>1 journée de visites le samedi</a:t>
          </a:r>
        </a:p>
      </dsp:txBody>
      <dsp:txXfrm>
        <a:off x="2615748" y="2091"/>
        <a:ext cx="5908493" cy="3592167"/>
      </dsp:txXfrm>
    </dsp:sp>
    <dsp:sp modelId="{F7197493-9856-45B3-B607-64B6E049AE91}">
      <dsp:nvSpPr>
        <dsp:cNvPr id="0" name=""/>
        <dsp:cNvSpPr/>
      </dsp:nvSpPr>
      <dsp:spPr>
        <a:xfrm>
          <a:off x="-88961" y="426980"/>
          <a:ext cx="2638060" cy="27417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78171-DA59-4221-ACFF-2A89D89F0A70}">
      <dsp:nvSpPr>
        <dsp:cNvPr id="0" name=""/>
        <dsp:cNvSpPr/>
      </dsp:nvSpPr>
      <dsp:spPr>
        <a:xfrm>
          <a:off x="337411" y="182925"/>
          <a:ext cx="8097868" cy="324043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049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Îles Vierges Britanniques (BVI)</a:t>
          </a:r>
          <a:endParaRPr lang="fr-F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Archipel pionnier dans la Caraïbe sur les questions de protection environnementale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Lancement de la </a:t>
          </a:r>
          <a:r>
            <a:rPr lang="fr-FR" sz="2000" kern="1200" dirty="0" err="1" smtClean="0"/>
            <a:t>Caribbean</a:t>
          </a:r>
          <a:r>
            <a:rPr lang="fr-FR" sz="2000" kern="1200" dirty="0" smtClean="0"/>
            <a:t> Challenge Initiative en 2013, autour de la protection des milieux marins et des littoraux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Territoire Président du Forum des PTOM en 2014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Un premier échange organisé en août 2014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Une nouvelle rencontre prévue en Novembre 2014</a:t>
          </a:r>
          <a:endParaRPr lang="fr-FR" sz="2000" kern="1200" dirty="0"/>
        </a:p>
      </dsp:txBody>
      <dsp:txXfrm>
        <a:off x="337411" y="182925"/>
        <a:ext cx="8097868" cy="3240438"/>
      </dsp:txXfrm>
    </dsp:sp>
    <dsp:sp modelId="{3FC7B6FA-A482-45FE-B217-4A213B319B29}">
      <dsp:nvSpPr>
        <dsp:cNvPr id="0" name=""/>
        <dsp:cNvSpPr/>
      </dsp:nvSpPr>
      <dsp:spPr>
        <a:xfrm>
          <a:off x="0" y="172323"/>
          <a:ext cx="1771408" cy="2657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01F64-BDF0-41A6-A26A-A327CCFA27F7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78C9FB-C07C-48E2-A958-69475BFD435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F80183-2A09-4E80-AA5B-95F756D91973}" type="slidenum">
              <a:rPr lang="fr-FR" altLang="fr-FR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654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AE4E9FD-1398-44B1-BF5F-46B41AD78FA0}" type="slidenum">
              <a:rPr lang="fr-FR" altLang="fr-FR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048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81B259-06DD-43D0-BD08-AC7A210ECCC7}" type="slidenum">
              <a:rPr lang="fr-FR" altLang="fr-FR"/>
              <a:pPr/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260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0A84-82B2-4A7D-9FD6-1044EACAC7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05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7"/>
          <p:cNvGrpSpPr>
            <a:grpSpLocks/>
          </p:cNvGrpSpPr>
          <p:nvPr userDrawn="1"/>
        </p:nvGrpSpPr>
        <p:grpSpPr bwMode="auto">
          <a:xfrm>
            <a:off x="0" y="4941888"/>
            <a:ext cx="9144000" cy="1928812"/>
            <a:chOff x="0" y="5032375"/>
            <a:chExt cx="9144000" cy="1812925"/>
          </a:xfrm>
        </p:grpSpPr>
        <p:pic>
          <p:nvPicPr>
            <p:cNvPr id="8" name="Image 3" descr="PL-Sentier-Litto-Nord (40)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0" y="5032375"/>
              <a:ext cx="237807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http://www.afd.fr/webdav/site/afd/shared/ELEMENTS_COMMUNS/FlashProjets/_vignettes_/AgregacionespecesCayosCoch_fotoITALOBONILLAweb_th_4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613" y="5032375"/>
              <a:ext cx="2279626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32375"/>
              <a:ext cx="2355851" cy="179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5032375"/>
              <a:ext cx="2155825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694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94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ED88936-B0E1-4AA9-B9D7-71A0421513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271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71879-F263-439F-A302-D0B08537D4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708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CA93-0389-4D10-AC7B-26CFEAC5EA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616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9B99-52CD-4131-B0DD-CFD60D4B46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547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C43E-C511-4882-A0FD-2CEEE9AF64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214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AD605-3258-4203-A930-FA48BA453E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42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A6C65-1583-47BB-BC71-7F59062483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9038"/>
            <a:ext cx="91440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850106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953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5629EB0-A62D-43DA-B797-89FC57CAC1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073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6"/>
          <p:cNvGrpSpPr>
            <a:grpSpLocks/>
          </p:cNvGrpSpPr>
          <p:nvPr userDrawn="1"/>
        </p:nvGrpSpPr>
        <p:grpSpPr bwMode="auto">
          <a:xfrm>
            <a:off x="0" y="4867275"/>
            <a:ext cx="9217025" cy="1990725"/>
            <a:chOff x="-36513" y="4868863"/>
            <a:chExt cx="9217026" cy="19907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4868863"/>
              <a:ext cx="2655888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4868863"/>
              <a:ext cx="267970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4868863"/>
              <a:ext cx="2632076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868863"/>
              <a:ext cx="17335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50106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953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BDE00AC-DC22-4A5E-A6DF-C5219816B8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077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6"/>
          <p:cNvGrpSpPr>
            <a:grpSpLocks/>
          </p:cNvGrpSpPr>
          <p:nvPr userDrawn="1"/>
        </p:nvGrpSpPr>
        <p:grpSpPr bwMode="auto">
          <a:xfrm>
            <a:off x="-17463" y="4835525"/>
            <a:ext cx="9145588" cy="2022475"/>
            <a:chOff x="0" y="4857751"/>
            <a:chExt cx="9145588" cy="202247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4857751"/>
              <a:ext cx="2312988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2" r="16216"/>
            <a:stretch>
              <a:fillRect/>
            </a:stretch>
          </p:blipFill>
          <p:spPr bwMode="auto">
            <a:xfrm>
              <a:off x="2627313" y="4857751"/>
              <a:ext cx="2268537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54"/>
            <a:stretch>
              <a:fillRect/>
            </a:stretch>
          </p:blipFill>
          <p:spPr bwMode="auto">
            <a:xfrm>
              <a:off x="0" y="4857751"/>
              <a:ext cx="2627313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50" y="4857751"/>
              <a:ext cx="193675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850106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953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78699CD-979E-44CF-B1A0-E8D818792C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252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6"/>
          <p:cNvGrpSpPr>
            <a:grpSpLocks/>
          </p:cNvGrpSpPr>
          <p:nvPr userDrawn="1"/>
        </p:nvGrpSpPr>
        <p:grpSpPr bwMode="auto">
          <a:xfrm>
            <a:off x="0" y="5002213"/>
            <a:ext cx="9144000" cy="1882775"/>
            <a:chOff x="0" y="3863181"/>
            <a:chExt cx="9144000" cy="1882775"/>
          </a:xfrm>
        </p:grpSpPr>
        <p:pic>
          <p:nvPicPr>
            <p:cNvPr id="5" name="Image 3" descr="PL-Sentier-Litto-Nord (40)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375" y="3863181"/>
              <a:ext cx="2511425" cy="188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4" descr="rivièr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088" y="3863181"/>
              <a:ext cx="2679700" cy="187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://www.afd.fr/webdav/site/afd/shared/ELEMENTS_COMMUNS/FlashProjets/_vignettes_/AgregacionespecesCayosCoch_fotoITALOBONILLAweb_th_45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3181"/>
              <a:ext cx="2478088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http://www.biodiversite.fr/image/content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800" y="3863182"/>
              <a:ext cx="1473200" cy="187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3600" cy="850106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953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0B9D760-8F31-42F4-B02C-ABB1150CA6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30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6"/>
          <p:cNvGrpSpPr>
            <a:grpSpLocks/>
          </p:cNvGrpSpPr>
          <p:nvPr userDrawn="1"/>
        </p:nvGrpSpPr>
        <p:grpSpPr bwMode="auto">
          <a:xfrm>
            <a:off x="0" y="4867275"/>
            <a:ext cx="9144000" cy="1990725"/>
            <a:chOff x="0" y="4867275"/>
            <a:chExt cx="9144000" cy="1990725"/>
          </a:xfrm>
        </p:grpSpPr>
        <p:pic>
          <p:nvPicPr>
            <p:cNvPr id="5" name="Image 3" descr="Photo 177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7275"/>
              <a:ext cx="6662738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8" descr="emblématiq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8" y="4867275"/>
              <a:ext cx="2849562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2019" cy="850106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953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B5502C0-F597-438D-9551-ACE73A63B7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37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6"/>
          <p:cNvGrpSpPr>
            <a:grpSpLocks/>
          </p:cNvGrpSpPr>
          <p:nvPr userDrawn="1"/>
        </p:nvGrpSpPr>
        <p:grpSpPr bwMode="auto">
          <a:xfrm>
            <a:off x="0" y="4941888"/>
            <a:ext cx="9144000" cy="1928812"/>
            <a:chOff x="0" y="5032375"/>
            <a:chExt cx="9144000" cy="1812925"/>
          </a:xfrm>
        </p:grpSpPr>
        <p:pic>
          <p:nvPicPr>
            <p:cNvPr id="5" name="Image 3" descr="PL-Sentier-Litto-Nord (40)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0" y="5032375"/>
              <a:ext cx="237807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www.afd.fr/webdav/site/afd/shared/ELEMENTS_COMMUNS/FlashProjets/_vignettes_/AgregacionespecesCayosCoch_fotoITALOBONILLAweb_th_4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613" y="5032375"/>
              <a:ext cx="2279626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32375"/>
              <a:ext cx="2355851" cy="179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5032375"/>
              <a:ext cx="2155825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850106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953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00B46A7-D67C-4D14-9A8F-AABF794FFB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24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413-A0FC-4B3D-93A6-28BEC6FA42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296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28FC-A524-4BC5-9977-AF2D70B9E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387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1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Jeudi 3 avril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19250" y="6356350"/>
            <a:ext cx="6265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CA"/>
              <a:t>Conférence Internationale sur la Biodiversité et le Changement Climatique, oct 2014 - Région Guadeloupe - Présentation au Comité de Sélection INTERREG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240C1D5-11E5-45F9-BC64-00152F7611D9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81" y="260648"/>
            <a:ext cx="942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19" r:id="rId8"/>
    <p:sldLayoutId id="2147483720" r:id="rId9"/>
    <p:sldLayoutId id="2147483733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http://img2.hebus.com/hebus_2009/08/18/preview/090818210015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662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44" name="Titre 1"/>
          <p:cNvSpPr>
            <a:spLocks noGrp="1"/>
          </p:cNvSpPr>
          <p:nvPr>
            <p:ph type="ctrTitle"/>
          </p:nvPr>
        </p:nvSpPr>
        <p:spPr>
          <a:xfrm>
            <a:off x="107950" y="1124744"/>
            <a:ext cx="8856663" cy="1656184"/>
          </a:xfrm>
        </p:spPr>
        <p:txBody>
          <a:bodyPr/>
          <a:lstStyle/>
          <a:p>
            <a:pPr eaLnBrk="1" hangingPunct="1"/>
            <a:r>
              <a:rPr lang="fr-FR" sz="2800" dirty="0">
                <a:solidFill>
                  <a:schemeClr val="bg1"/>
                </a:solidFill>
              </a:rPr>
              <a:t>XIème Conférence de Coopération Régionale </a:t>
            </a:r>
            <a:r>
              <a:rPr lang="fr-FR" sz="2800" dirty="0" smtClean="0">
                <a:solidFill>
                  <a:schemeClr val="bg1"/>
                </a:solidFill>
              </a:rPr>
              <a:t/>
            </a:r>
            <a:br>
              <a:rPr lang="fr-FR" sz="2800" dirty="0" smtClean="0">
                <a:solidFill>
                  <a:schemeClr val="bg1"/>
                </a:solidFill>
              </a:rPr>
            </a:br>
            <a:r>
              <a:rPr lang="fr-FR" sz="2800" dirty="0" smtClean="0">
                <a:solidFill>
                  <a:schemeClr val="bg1"/>
                </a:solidFill>
              </a:rPr>
              <a:t>Zone </a:t>
            </a:r>
            <a:r>
              <a:rPr lang="fr-FR" sz="2800" dirty="0">
                <a:solidFill>
                  <a:schemeClr val="bg1"/>
                </a:solidFill>
              </a:rPr>
              <a:t>Antilles &amp; Guyane</a:t>
            </a:r>
            <a:r>
              <a:rPr lang="fr-FR" altLang="fr-FR" sz="2800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altLang="fr-FR" sz="2800" dirty="0" smtClean="0">
                <a:solidFill>
                  <a:schemeClr val="bg1"/>
                </a:solidFill>
                <a:cs typeface="Arial" charset="0"/>
              </a:rPr>
            </a:br>
            <a:r>
              <a:rPr lang="fr-FR" altLang="fr-FR" sz="400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altLang="fr-FR" sz="400" dirty="0" smtClean="0">
                <a:solidFill>
                  <a:schemeClr val="bg1"/>
                </a:solidFill>
                <a:cs typeface="Arial" charset="0"/>
              </a:rPr>
            </a:br>
            <a:r>
              <a:rPr lang="fr-FR" sz="2000" i="1" dirty="0">
                <a:solidFill>
                  <a:schemeClr val="bg1"/>
                </a:solidFill>
              </a:rPr>
              <a:t>Palais des congrès de </a:t>
            </a:r>
            <a:r>
              <a:rPr lang="fr-FR" sz="2000" i="1" dirty="0" err="1" smtClean="0">
                <a:solidFill>
                  <a:schemeClr val="bg1"/>
                </a:solidFill>
              </a:rPr>
              <a:t>Madiana</a:t>
            </a:r>
            <a:r>
              <a:rPr lang="fr-FR" sz="2000" i="1" dirty="0" smtClean="0">
                <a:solidFill>
                  <a:schemeClr val="bg1"/>
                </a:solidFill>
              </a:rPr>
              <a:t> 6-7 </a:t>
            </a:r>
            <a:r>
              <a:rPr lang="fr-FR" sz="2000" i="1" dirty="0">
                <a:solidFill>
                  <a:schemeClr val="bg1"/>
                </a:solidFill>
              </a:rPr>
              <a:t>novembre 2014</a:t>
            </a:r>
            <a:endParaRPr lang="fr-FR" altLang="fr-FR" sz="2000" i="1" u="sng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45" name="Picture 2" descr="http://amphibianrla.pbworks.com/f/1282917017/iucn_log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6017343"/>
            <a:ext cx="681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932488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http://antilles-guyane.cirad.fr/var/dr/storage/images/media/medias_antilles_guyane/images/logo_europe_couleur_ue/61652-1-fre-FR/logo_europe_couleur_ue_referen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58" y="6051550"/>
            <a:ext cx="7921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http://creoleways.files.wordpress.com/2013/11/reunion_reci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2976"/>
            <a:ext cx="2940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http://2.bp.blogspot.com/_pkUFRs9vaXA/TS2JzaaO7pI/AAAAAAAA5tM/JE_OWpxUZ_I/s1600/vacances-guadeloupe-2007-6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2976"/>
            <a:ext cx="2909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2976"/>
            <a:ext cx="28924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5918200"/>
            <a:ext cx="8636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ZoneTexte 2"/>
          <p:cNvSpPr txBox="1">
            <a:spLocks noChangeArrowheads="1"/>
          </p:cNvSpPr>
          <p:nvPr/>
        </p:nvSpPr>
        <p:spPr bwMode="auto">
          <a:xfrm>
            <a:off x="107950" y="5013176"/>
            <a:ext cx="87845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fr-FR" sz="2000" dirty="0">
                <a:solidFill>
                  <a:schemeClr val="bg1"/>
                </a:solidFill>
              </a:rPr>
              <a:t>La conférence internationale </a:t>
            </a:r>
            <a:r>
              <a:rPr lang="fr-FR" sz="2000" dirty="0" smtClean="0">
                <a:solidFill>
                  <a:schemeClr val="bg1"/>
                </a:solidFill>
              </a:rPr>
              <a:t>sur </a:t>
            </a:r>
            <a:r>
              <a:rPr lang="fr-FR" sz="2000" dirty="0">
                <a:solidFill>
                  <a:schemeClr val="bg1"/>
                </a:solidFill>
              </a:rPr>
              <a:t>la biodiversité </a:t>
            </a:r>
            <a:r>
              <a:rPr lang="fr-FR" sz="2000" dirty="0" smtClean="0">
                <a:solidFill>
                  <a:schemeClr val="bg1"/>
                </a:solidFill>
              </a:rPr>
              <a:t>et le changement climatique</a:t>
            </a:r>
          </a:p>
          <a:p>
            <a:pPr algn="ctr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Quels enseignements? </a:t>
            </a:r>
            <a:r>
              <a:rPr lang="fr-FR" sz="2000" dirty="0">
                <a:solidFill>
                  <a:schemeClr val="bg1"/>
                </a:solidFill>
              </a:rPr>
              <a:t>Quelle feuille de </a:t>
            </a:r>
            <a:r>
              <a:rPr lang="fr-FR" sz="2000" dirty="0" smtClean="0">
                <a:solidFill>
                  <a:schemeClr val="bg1"/>
                </a:solidFill>
              </a:rPr>
              <a:t>route?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53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6033219"/>
            <a:ext cx="665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09" y="5944318"/>
            <a:ext cx="635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Cliché 2008-08-28 12-37-2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909"/>
            <a:ext cx="17811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Cliché 2008-08-29 12-21-21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25426"/>
            <a:ext cx="1781175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joyau\AppData\Local\Temp\Rar$DI83.848\OCTA 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36" y="5975881"/>
            <a:ext cx="627144" cy="9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72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10</a:t>
            </a:fld>
            <a:endParaRPr lang="fr-FR" alt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6" y="255759"/>
            <a:ext cx="792088" cy="765439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043608" y="330211"/>
            <a:ext cx="6491064" cy="616534"/>
          </a:xfrm>
        </p:spPr>
        <p:txBody>
          <a:bodyPr/>
          <a:lstStyle/>
          <a:p>
            <a:pPr algn="l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Une représentation équilibrée des différents territoires</a:t>
            </a:r>
            <a:br>
              <a:rPr lang="fr-FR" sz="2400" dirty="0" smtClean="0"/>
            </a:br>
            <a:endParaRPr lang="fr-FR" sz="2400" i="1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483988"/>
              </p:ext>
            </p:extLst>
          </p:nvPr>
        </p:nvGraphicFramePr>
        <p:xfrm>
          <a:off x="1259632" y="1268760"/>
          <a:ext cx="642653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28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11</a:t>
            </a:fld>
            <a:endParaRPr lang="fr-FR" alt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758"/>
            <a:ext cx="792088" cy="765439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131239" y="405187"/>
            <a:ext cx="6491064" cy="616534"/>
          </a:xfrm>
        </p:spPr>
        <p:txBody>
          <a:bodyPr/>
          <a:lstStyle/>
          <a:p>
            <a:pPr algn="l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400" dirty="0"/>
              <a:t>T</a:t>
            </a:r>
            <a:r>
              <a:rPr lang="fr-FR" sz="2400" dirty="0" smtClean="0"/>
              <a:t>ous les bassins géographiques représentés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2800" i="1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489935"/>
              </p:ext>
            </p:extLst>
          </p:nvPr>
        </p:nvGraphicFramePr>
        <p:xfrm>
          <a:off x="1331640" y="1268760"/>
          <a:ext cx="6246869" cy="449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7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7240" y="260648"/>
            <a:ext cx="6861448" cy="1224136"/>
          </a:xfrm>
        </p:spPr>
        <p:txBody>
          <a:bodyPr/>
          <a:lstStyle/>
          <a:p>
            <a:pPr algn="l">
              <a:defRPr/>
            </a:pPr>
            <a:r>
              <a:rPr lang="fr-FR" sz="2400" dirty="0" smtClean="0"/>
              <a:t>La conférence internationale sur la biodiversité: </a:t>
            </a:r>
            <a:br>
              <a:rPr lang="fr-FR" sz="2400" dirty="0" smtClean="0"/>
            </a:br>
            <a:r>
              <a:rPr lang="fr-FR" sz="2400" i="1" dirty="0" smtClean="0"/>
              <a:t>Un contexte favorable</a:t>
            </a:r>
            <a:endParaRPr lang="fr-CA" sz="2000" i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94726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/>
              <a:t>Une conférence qui fait suite à la Conférence qui s’est tenue à La Réunion en juillet 2008</a:t>
            </a:r>
            <a:r>
              <a:rPr lang="fr-FR" sz="2000" dirty="0" smtClean="0"/>
              <a:t>, sous présidence française de l’Union Européenne, sur le thème «l’Union Européenne et l’Outre-mer: stratégies face au changement climatique et à la perte de biodiversité »  et qui a abouti au « message de La Réunion »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000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qui s’inscrit </a:t>
            </a:r>
            <a:r>
              <a:rPr lang="fr-FR" sz="2000" dirty="0"/>
              <a:t>en 2014 dans le cadre de </a:t>
            </a:r>
            <a:r>
              <a:rPr lang="fr-FR" sz="2000" b="1" dirty="0"/>
              <a:t>l’année internationale des petits Etats insulaires en </a:t>
            </a:r>
            <a:r>
              <a:rPr lang="fr-FR" sz="2000" b="1" dirty="0" smtClean="0"/>
              <a:t>développement</a:t>
            </a:r>
            <a:r>
              <a:rPr lang="fr-FR" sz="2000" dirty="0" smtClean="0"/>
              <a:t>, </a:t>
            </a:r>
            <a:r>
              <a:rPr lang="fr-FR" sz="2000" dirty="0"/>
              <a:t>décrétée </a:t>
            </a:r>
            <a:r>
              <a:rPr lang="fr-FR" sz="2000" dirty="0" smtClean="0"/>
              <a:t>par l’ONU</a:t>
            </a:r>
          </a:p>
          <a:p>
            <a:pPr marL="269875" indent="-269875" eaLnBrk="1" fontAlgn="auto" hangingPunct="1">
              <a:spcAft>
                <a:spcPts val="0"/>
              </a:spcAft>
              <a:buFont typeface="Calibri" pitchFamily="34" charset="0"/>
              <a:buChar char="Ↄ"/>
              <a:defRPr/>
            </a:pPr>
            <a:endParaRPr lang="fr-F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</p:txBody>
      </p:sp>
      <p:sp>
        <p:nvSpPr>
          <p:cNvPr id="153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E654E-E9CE-404C-8933-7EBABC6A5005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" y="382719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0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04494" y="274638"/>
            <a:ext cx="7482306" cy="850900"/>
          </a:xfrm>
        </p:spPr>
        <p:txBody>
          <a:bodyPr/>
          <a:lstStyle/>
          <a:p>
            <a:pPr algn="l">
              <a:defRPr/>
            </a:pPr>
            <a:r>
              <a:rPr lang="fr-FR" sz="2400" dirty="0"/>
              <a:t>La conférence internationale sur la biodiversité: </a:t>
            </a:r>
            <a:br>
              <a:rPr lang="fr-FR" sz="2400" dirty="0"/>
            </a:br>
            <a:r>
              <a:rPr lang="fr-FR" sz="2400" i="1" dirty="0" smtClean="0"/>
              <a:t>quels objectifs?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5956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La conférence de Guadeloupe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a permis de porter de nouveau la voix commune des RUP, des PTOM et des autres Etats insulaires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auprès de la Commission européenne;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fr-FR" sz="20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Mais elle permet également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d’entrer dans l’opérationnalité:</a:t>
            </a:r>
            <a:r>
              <a:rPr lang="fr-FR" sz="2000" b="1" dirty="0"/>
              <a:t> De faire le bilan de la situation depuis la conférence de la Réunion </a:t>
            </a:r>
            <a:r>
              <a:rPr lang="fr-FR" sz="2000" dirty="0"/>
              <a:t>sur les initiatives conduites depuis 2008 et définir ensemble un </a:t>
            </a:r>
            <a:r>
              <a:rPr lang="fr-FR" sz="2000" b="1" dirty="0"/>
              <a:t>plan d’actions </a:t>
            </a:r>
            <a:r>
              <a:rPr lang="fr-FR" sz="2000" b="1" dirty="0" smtClean="0"/>
              <a:t>concrètes</a:t>
            </a:r>
            <a:r>
              <a:rPr lang="fr-FR" sz="2000" dirty="0" smtClean="0"/>
              <a:t>.</a:t>
            </a:r>
            <a:endParaRPr lang="fr-FR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000" dirty="0"/>
          </a:p>
        </p:txBody>
      </p:sp>
      <p:sp>
        <p:nvSpPr>
          <p:cNvPr id="1638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244246-F2B9-4C4F-AC6E-B8F5EBD52B0A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9" y="260648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9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51706" y="274638"/>
            <a:ext cx="7535093" cy="850900"/>
          </a:xfrm>
        </p:spPr>
        <p:txBody>
          <a:bodyPr/>
          <a:lstStyle/>
          <a:p>
            <a:pPr algn="l">
              <a:defRPr/>
            </a:pPr>
            <a:r>
              <a:rPr lang="fr-FR" sz="2400" dirty="0"/>
              <a:t>La conférence internationale sur la biodiversité: </a:t>
            </a:r>
            <a:br>
              <a:rPr lang="fr-FR" sz="2400" dirty="0"/>
            </a:br>
            <a:r>
              <a:rPr lang="fr-FR" sz="2400" i="1" dirty="0"/>
              <a:t>quels objectifs?</a:t>
            </a:r>
            <a:endParaRPr lang="fr-CA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388337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/>
              <a:t>renforcer </a:t>
            </a:r>
            <a:r>
              <a:rPr lang="fr-FR" sz="2000" b="1" dirty="0"/>
              <a:t>la coopération </a:t>
            </a:r>
            <a:r>
              <a:rPr lang="fr-FR" sz="2000" dirty="0"/>
              <a:t>entre les RUP et les </a:t>
            </a:r>
            <a:r>
              <a:rPr lang="fr-FR" sz="2000" dirty="0" smtClean="0"/>
              <a:t>PTOM, et avec les </a:t>
            </a:r>
            <a:r>
              <a:rPr lang="fr-FR" sz="2000" dirty="0"/>
              <a:t>autres États </a:t>
            </a:r>
            <a:r>
              <a:rPr lang="fr-FR" sz="2000" dirty="0" smtClean="0"/>
              <a:t>insulaires et de préparer le terrain pour d’autres actions de coopération entre nos territoires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/>
              <a:t>mobiliser </a:t>
            </a:r>
            <a:r>
              <a:rPr lang="fr-FR" sz="2000" b="1" dirty="0"/>
              <a:t>les </a:t>
            </a:r>
            <a:r>
              <a:rPr lang="fr-FR" sz="2000" b="1" dirty="0" smtClean="0"/>
              <a:t>autres Etats et notamment ceux de </a:t>
            </a:r>
            <a:r>
              <a:rPr lang="fr-FR" sz="2000" b="1" dirty="0"/>
              <a:t>la caraïbe </a:t>
            </a:r>
            <a:r>
              <a:rPr lang="fr-FR" sz="2000" dirty="0" smtClean="0"/>
              <a:t>pour </a:t>
            </a:r>
            <a:r>
              <a:rPr lang="fr-FR" sz="2000" dirty="0"/>
              <a:t>faire entendre leur voix auprès de la commission européenne et au-delà dans les forum internationaux  </a:t>
            </a:r>
            <a:r>
              <a:rPr lang="fr-FR" sz="2000" dirty="0" smtClean="0"/>
              <a:t>sur ces sujets.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permettre </a:t>
            </a:r>
            <a:r>
              <a:rPr lang="fr-FR" sz="2000" dirty="0"/>
              <a:t>à</a:t>
            </a:r>
            <a:r>
              <a:rPr lang="fr-FR" sz="2000" dirty="0" smtClean="0"/>
              <a:t> </a:t>
            </a:r>
            <a:r>
              <a:rPr lang="fr-FR" sz="2000" dirty="0"/>
              <a:t>la </a:t>
            </a:r>
            <a:r>
              <a:rPr lang="fr-FR" sz="2000" b="1" dirty="0"/>
              <a:t>Guadeloupe et aux DFA de mieux se coordonner </a:t>
            </a:r>
            <a:r>
              <a:rPr lang="fr-FR" sz="2000" b="1" dirty="0" smtClean="0"/>
              <a:t>entre eux et </a:t>
            </a:r>
            <a:r>
              <a:rPr lang="fr-FR" sz="2000" dirty="0" smtClean="0"/>
              <a:t>avec </a:t>
            </a:r>
            <a:r>
              <a:rPr lang="fr-FR" sz="2000" dirty="0"/>
              <a:t>les </a:t>
            </a:r>
            <a:r>
              <a:rPr lang="fr-FR" sz="2000" dirty="0" smtClean="0"/>
              <a:t>autres territoires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F6F33-3E8F-437B-805B-2580AA273455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9" y="260648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71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699200" cy="850106"/>
          </a:xfrm>
        </p:spPr>
        <p:txBody>
          <a:bodyPr/>
          <a:lstStyle/>
          <a:p>
            <a:pPr lvl="0" algn="l"/>
            <a:r>
              <a:rPr lang="fr-FR" sz="2800" u="sng" dirty="0" smtClean="0"/>
              <a:t>Les BVI</a:t>
            </a:r>
            <a:r>
              <a:rPr lang="fr-FR" sz="2800" dirty="0" smtClean="0"/>
              <a:t>: Pays </a:t>
            </a:r>
            <a:r>
              <a:rPr lang="fr-FR" sz="2800" dirty="0"/>
              <a:t>partenaires dans la zone de </a:t>
            </a:r>
            <a:r>
              <a:rPr lang="fr-FR" sz="2800" dirty="0" smtClean="0"/>
              <a:t>coopération</a:t>
            </a:r>
            <a:endParaRPr lang="fr-FR" sz="2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214773"/>
              </p:ext>
            </p:extLst>
          </p:nvPr>
        </p:nvGraphicFramePr>
        <p:xfrm>
          <a:off x="251520" y="1268413"/>
          <a:ext cx="8435280" cy="359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760-8F31-42F4-B02C-ABB1150CA662}" type="slidenum">
              <a:rPr lang="fr-FR" altLang="fr-FR" smtClean="0"/>
              <a:pPr/>
              <a:t>15</a:t>
            </a:fld>
            <a:endParaRPr lang="fr-FR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346646"/>
            <a:ext cx="7211144" cy="850106"/>
          </a:xfrm>
        </p:spPr>
        <p:txBody>
          <a:bodyPr/>
          <a:lstStyle/>
          <a:p>
            <a:r>
              <a:rPr lang="fr-CA" sz="2400" dirty="0">
                <a:solidFill>
                  <a:schemeClr val="bg1"/>
                </a:solidFill>
              </a:rPr>
              <a:t>Une feuille de route pour </a:t>
            </a:r>
            <a:r>
              <a:rPr lang="fr-CA" sz="2400" dirty="0" smtClean="0">
                <a:solidFill>
                  <a:schemeClr val="bg1"/>
                </a:solidFill>
              </a:rPr>
              <a:t>définir les priorités d’actions en faveur de notre biodiversité: 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«</a:t>
            </a:r>
            <a:r>
              <a:rPr lang="fr-CA" sz="2400" dirty="0" smtClean="0">
                <a:solidFill>
                  <a:schemeClr val="bg1"/>
                </a:solidFill>
              </a:rPr>
              <a:t> </a:t>
            </a:r>
            <a:r>
              <a:rPr lang="fr-CA" sz="2400" dirty="0" smtClean="0">
                <a:solidFill>
                  <a:schemeClr val="tx1"/>
                </a:solidFill>
              </a:rPr>
              <a:t>le message de la Guadeloupe 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916832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</a:t>
            </a:r>
            <a:r>
              <a:rPr lang="fr-FR" dirty="0"/>
              <a:t>feuille de </a:t>
            </a:r>
            <a:r>
              <a:rPr lang="fr-FR" dirty="0" smtClean="0"/>
              <a:t>route</a:t>
            </a:r>
            <a:r>
              <a:rPr lang="fr-FR" b="1" dirty="0" smtClean="0"/>
              <a:t>: un </a:t>
            </a:r>
            <a:r>
              <a:rPr lang="fr-FR" b="1" u="sng" dirty="0"/>
              <a:t>plan d’actions </a:t>
            </a:r>
            <a:r>
              <a:rPr lang="fr-FR" b="1" u="sng" dirty="0" smtClean="0"/>
              <a:t>concrètes autour de 5 grands thèmes</a:t>
            </a:r>
            <a:r>
              <a:rPr lang="fr-FR" u="sng" dirty="0" smtClean="0"/>
              <a:t> </a:t>
            </a:r>
            <a:r>
              <a:rPr lang="fr-FR" dirty="0"/>
              <a:t>dans les champs de la biodiversité et du changement climatique dans les RUP, les PTOM et les </a:t>
            </a:r>
            <a:r>
              <a:rPr lang="fr-FR" dirty="0" smtClean="0"/>
              <a:t>autres Etats insulaires</a:t>
            </a:r>
          </a:p>
          <a:p>
            <a:pPr lvl="0"/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garantir </a:t>
            </a:r>
            <a:r>
              <a:rPr lang="fr-FR" dirty="0"/>
              <a:t>l’opérationnalité de cette feuille de </a:t>
            </a:r>
            <a:r>
              <a:rPr lang="fr-FR" dirty="0" smtClean="0"/>
              <a:t>route: </a:t>
            </a:r>
            <a:r>
              <a:rPr lang="fr-FR" b="1" dirty="0" smtClean="0"/>
              <a:t>s’accorder </a:t>
            </a:r>
            <a:r>
              <a:rPr lang="fr-FR" b="1" dirty="0"/>
              <a:t>sur un </a:t>
            </a:r>
            <a:r>
              <a:rPr lang="fr-FR" b="1" u="sng" dirty="0"/>
              <a:t>nombre limité </a:t>
            </a:r>
            <a:r>
              <a:rPr lang="fr-FR" b="1" u="sng" dirty="0" smtClean="0"/>
              <a:t>d’actions à mettre en œuvre dans les différents territoires </a:t>
            </a:r>
          </a:p>
          <a:p>
            <a:pPr lvl="0"/>
            <a:endParaRPr lang="fr-FR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Des échanges </a:t>
            </a:r>
            <a:r>
              <a:rPr lang="fr-FR" dirty="0" smtClean="0"/>
              <a:t>préalables avec </a:t>
            </a:r>
            <a:r>
              <a:rPr lang="fr-FR" dirty="0"/>
              <a:t>les acteurs locaux, avec les autres RUP et avec </a:t>
            </a:r>
            <a:r>
              <a:rPr lang="fr-FR" dirty="0" smtClean="0"/>
              <a:t>les PTOM, qui ont </a:t>
            </a:r>
            <a:r>
              <a:rPr lang="fr-FR" dirty="0"/>
              <a:t>permis </a:t>
            </a:r>
            <a:r>
              <a:rPr lang="fr-FR" u="sng" dirty="0"/>
              <a:t>d’</a:t>
            </a:r>
            <a:r>
              <a:rPr lang="fr-FR" b="1" u="sng" dirty="0"/>
              <a:t>identifier les priorités </a:t>
            </a:r>
            <a:r>
              <a:rPr lang="fr-FR" b="1" dirty="0"/>
              <a:t>de chaque porteur d’enjeux</a:t>
            </a:r>
            <a:r>
              <a:rPr lang="fr-FR" dirty="0"/>
              <a:t>. </a:t>
            </a:r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0554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44" y="274638"/>
            <a:ext cx="6887108" cy="850106"/>
          </a:xfrm>
        </p:spPr>
        <p:txBody>
          <a:bodyPr/>
          <a:lstStyle/>
          <a:p>
            <a:pPr algn="l"/>
            <a:r>
              <a:rPr lang="fr-FR" sz="2400" dirty="0"/>
              <a:t>I</a:t>
            </a:r>
            <a:r>
              <a:rPr lang="fr-FR" sz="2400" dirty="0" smtClean="0"/>
              <a:t>dentifier des actions concrètes dans 5 grands thèmes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" y="1628800"/>
            <a:ext cx="8686800" cy="331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32428"/>
              </p:ext>
            </p:extLst>
          </p:nvPr>
        </p:nvGraphicFramePr>
        <p:xfrm>
          <a:off x="107503" y="1340768"/>
          <a:ext cx="8964491" cy="4370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2246"/>
                <a:gridCol w="4482245"/>
              </a:tblGrid>
              <a:tr h="4104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 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Développer la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résilience au changement climatique</a:t>
                      </a:r>
                      <a:r>
                        <a:rPr lang="fr-FR" sz="12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0" dirty="0" smtClean="0">
                        <a:effectLst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600" b="0" dirty="0" smtClean="0">
                          <a:effectLst/>
                        </a:rPr>
                        <a:t>Soutenir la </a:t>
                      </a:r>
                      <a:r>
                        <a:rPr lang="fr-FR" sz="1600" b="1" dirty="0" smtClean="0">
                          <a:effectLst/>
                        </a:rPr>
                        <a:t>transition énergétique </a:t>
                      </a:r>
                      <a:r>
                        <a:rPr lang="fr-FR" sz="1600" b="0" dirty="0" smtClean="0">
                          <a:effectLst/>
                        </a:rPr>
                        <a:t>dans les RUP et les  PTOM et dans leurs bassins géographiques</a:t>
                      </a:r>
                      <a:endParaRPr lang="fr-FR" sz="1800" b="0" dirty="0" smtClean="0">
                        <a:effectLst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1800" b="0" dirty="0" smtClean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dirty="0" smtClean="0">
                          <a:effectLst/>
                        </a:rPr>
                        <a:t>Promouvoir les énergies</a:t>
                      </a:r>
                      <a:r>
                        <a:rPr lang="fr-FR" sz="1800" b="0" baseline="0" dirty="0" smtClean="0">
                          <a:effectLst/>
                        </a:rPr>
                        <a:t> renouvelables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baseline="0" dirty="0" smtClean="0">
                          <a:effectLst/>
                        </a:rPr>
                        <a:t>Sensibiliser les citoyens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baseline="0" dirty="0" smtClean="0">
                          <a:effectLst/>
                        </a:rPr>
                        <a:t>Favoriser la résilience naturelle des écosystèmes</a:t>
                      </a:r>
                      <a:endParaRPr lang="fr-FR" sz="18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</a:rPr>
                        <a:t>Mots clés: </a:t>
                      </a:r>
                      <a:r>
                        <a:rPr lang="fr-FR" sz="1600" b="0" dirty="0" smtClean="0">
                          <a:effectLst/>
                        </a:rPr>
                        <a:t>atténuation des impacts; adaptation; modèles énergétiques;</a:t>
                      </a:r>
                      <a:r>
                        <a:rPr lang="fr-FR" sz="1600" b="0" baseline="0" dirty="0" smtClean="0">
                          <a:effectLst/>
                        </a:rPr>
                        <a:t> </a:t>
                      </a:r>
                      <a:r>
                        <a:rPr lang="fr-FR" sz="1600" b="0" dirty="0" smtClean="0">
                          <a:effectLst/>
                        </a:rPr>
                        <a:t>gestion intégrée de la biodiversité…</a:t>
                      </a:r>
                    </a:p>
                  </a:txBody>
                  <a:tcPr marL="34495" marR="34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Faire face à la perte biodiversité 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r-FR" sz="2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fr-FR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Fédérer les efforts des RUP, PTOM, et des autres régions en facilitant les projets régionaux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fr-FR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les réseaux d’aires protégées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</a:t>
                      </a:r>
                      <a:r>
                        <a:rPr lang="fr-F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continuités écologiques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Fédérer les efforts /coopération pour lutter contre les espèces invasives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b="0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Exemple du poisson lion</a:t>
                      </a:r>
                      <a:endParaRPr lang="fr-FR" sz="1800" b="0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effectLst/>
                        </a:rPr>
                        <a:t>Mots clés</a:t>
                      </a:r>
                      <a:r>
                        <a:rPr lang="fr-FR" sz="1600" b="0" dirty="0" smtClean="0">
                          <a:effectLst/>
                        </a:rPr>
                        <a:t>: Zones protégées;</a:t>
                      </a:r>
                      <a:r>
                        <a:rPr lang="fr-FR" sz="1600" b="0" baseline="0" dirty="0" smtClean="0">
                          <a:effectLst/>
                        </a:rPr>
                        <a:t> e</a:t>
                      </a:r>
                      <a:r>
                        <a:rPr lang="fr-FR" sz="1600" b="0" dirty="0" smtClean="0">
                          <a:effectLst/>
                        </a:rPr>
                        <a:t>spèces invasives;</a:t>
                      </a:r>
                      <a:r>
                        <a:rPr lang="fr-FR" sz="1600" b="0" baseline="0" dirty="0" smtClean="0">
                          <a:effectLst/>
                        </a:rPr>
                        <a:t> e</a:t>
                      </a:r>
                      <a:r>
                        <a:rPr lang="fr-FR" sz="1600" b="0" dirty="0" smtClean="0">
                          <a:effectLst/>
                        </a:rPr>
                        <a:t>spèces menacées; réhabilitation des habitats</a:t>
                      </a:r>
                      <a:endParaRPr lang="fr-FR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495" marR="34495" marT="0" marB="0"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" y="290992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44" y="274638"/>
            <a:ext cx="6887108" cy="850106"/>
          </a:xfrm>
        </p:spPr>
        <p:txBody>
          <a:bodyPr/>
          <a:lstStyle/>
          <a:p>
            <a:pPr algn="l"/>
            <a:r>
              <a:rPr lang="fr-FR" sz="2400" dirty="0" smtClean="0"/>
              <a:t>Identifier des actions concrètes dans 5 grands thèmes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" y="1628800"/>
            <a:ext cx="8686800" cy="331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53360"/>
              </p:ext>
            </p:extLst>
          </p:nvPr>
        </p:nvGraphicFramePr>
        <p:xfrm>
          <a:off x="61156" y="1268760"/>
          <a:ext cx="8964491" cy="4447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2246"/>
                <a:gridCol w="4482245"/>
              </a:tblGrid>
              <a:tr h="4447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 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Développer les économies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bleues et vertes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fr-F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Financer</a:t>
                      </a:r>
                      <a:r>
                        <a:rPr lang="fr-FR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</a:t>
                      </a:r>
                      <a:r>
                        <a:rPr lang="fr-F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développement durable des secteurs économiques des RUP et PTOM </a:t>
                      </a: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Encourager l’exploitation écologique durable de l’environnement marin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 l’accès aux ressources et à un partage équitable des bénéfices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Estimer</a:t>
                      </a:r>
                      <a:r>
                        <a:rPr lang="fr-F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évaluer les services </a:t>
                      </a:r>
                      <a:r>
                        <a:rPr lang="fr-FR" sz="1800" b="0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écosystémiques</a:t>
                      </a:r>
                      <a:endParaRPr lang="fr-FR" sz="1800" b="0" kern="120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fr-FR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b="0" dirty="0" smtClean="0">
                          <a:effectLst/>
                        </a:rPr>
                        <a:t>Mots clés: </a:t>
                      </a:r>
                      <a:r>
                        <a:rPr lang="fr-FR" sz="1600" b="0" dirty="0" smtClean="0">
                          <a:effectLst/>
                        </a:rPr>
                        <a:t>services écosystèmes ;</a:t>
                      </a:r>
                      <a:r>
                        <a:rPr lang="fr-FR" sz="1600" b="0" baseline="0" dirty="0" smtClean="0">
                          <a:effectLst/>
                        </a:rPr>
                        <a:t> </a:t>
                      </a:r>
                      <a:r>
                        <a:rPr lang="fr-FR" sz="1600" b="0" dirty="0" smtClean="0">
                          <a:effectLst/>
                        </a:rPr>
                        <a:t>Accès</a:t>
                      </a:r>
                      <a:r>
                        <a:rPr lang="fr-FR" sz="1600" b="0" baseline="0" dirty="0" smtClean="0">
                          <a:effectLst/>
                        </a:rPr>
                        <a:t> au partage des avantages; </a:t>
                      </a:r>
                      <a:r>
                        <a:rPr lang="fr-FR" sz="1600" b="0" dirty="0" smtClean="0">
                          <a:effectLst/>
                        </a:rPr>
                        <a:t>écotourisme; </a:t>
                      </a:r>
                      <a:r>
                        <a:rPr lang="fr-F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 circulaire…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5" marR="34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Faire avancer la recherche  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r-FR" sz="2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fr-FR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œuvrer pour que  les  RUP et les PTOM deviennent un des  principaux secteurs d’investissements dans la recherche en </a:t>
                      </a:r>
                      <a:r>
                        <a:rPr lang="fr-F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territoires d’outre-mer:</a:t>
                      </a:r>
                      <a:r>
                        <a:rPr lang="fr-F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modèles pour la recherche sur la biodiversité et le changement climatique</a:t>
                      </a:r>
                      <a:endParaRPr lang="fr-FR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Impliquer les régions dans</a:t>
                      </a:r>
                      <a:r>
                        <a:rPr lang="fr-F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recherche  au bénéfice de leurs populations</a:t>
                      </a: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réseau, partager les savoirs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effectLst/>
                        </a:rPr>
                        <a:t>Mots clés</a:t>
                      </a:r>
                      <a:r>
                        <a:rPr lang="fr-FR" sz="1600" b="0" dirty="0" smtClean="0">
                          <a:effectLst/>
                        </a:rPr>
                        <a:t>: problèmes socio-écologiques;</a:t>
                      </a:r>
                      <a:r>
                        <a:rPr lang="fr-FR" sz="1600" b="0" baseline="0" dirty="0" smtClean="0">
                          <a:effectLst/>
                        </a:rPr>
                        <a:t> réseaux de recherche; échanges de connaissances; collecte de données…</a:t>
                      </a:r>
                      <a:endParaRPr lang="fr-FR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495" marR="34495" marT="0" marB="0"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" y="246531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44" y="274638"/>
            <a:ext cx="6887108" cy="850106"/>
          </a:xfrm>
        </p:spPr>
        <p:txBody>
          <a:bodyPr/>
          <a:lstStyle/>
          <a:p>
            <a:pPr algn="l"/>
            <a:r>
              <a:rPr lang="fr-FR" sz="2400" dirty="0" smtClean="0"/>
              <a:t>Identifier des actions concrètes dans 5 grands thèmes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19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" y="1628800"/>
            <a:ext cx="8686800" cy="331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05498"/>
              </p:ext>
            </p:extLst>
          </p:nvPr>
        </p:nvGraphicFramePr>
        <p:xfrm>
          <a:off x="107503" y="1340768"/>
          <a:ext cx="8964491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91"/>
              </a:tblGrid>
              <a:tr h="4104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Mobiliser et faciliter l’accès à la ressource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Inciter fortement les  acteurs à tous les niveaux à utiliser le plus possible les opportunités de financement disponibles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l’intégration  de</a:t>
                      </a:r>
                      <a:r>
                        <a:rPr lang="fr-F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biodiversité et du changement climatique dans tous les processus de financement</a:t>
                      </a: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s’appuyer sur l’action préparatoire BEST en mettant sur pied un partenariat durable  réunissant les</a:t>
                      </a:r>
                      <a:r>
                        <a:rPr lang="fr-F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représentants des RUP, des PTOM et des autres Etats</a:t>
                      </a: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Mots clés: </a:t>
                      </a:r>
                      <a:r>
                        <a:rPr lang="fr-F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utilisation</a:t>
                      </a:r>
                      <a:r>
                        <a:rPr lang="fr-FR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optimale des instruments existants; éligibilité des PTOM à LIFE+; constitution de réseaux; FED/FEDER/BEST/LIFE+; impacts des investissements; collaboration régionale….</a:t>
                      </a:r>
                      <a:endParaRPr lang="fr-FR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495" marR="34495" marT="0" marB="0"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" y="246532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24736" cy="850900"/>
          </a:xfrm>
        </p:spPr>
        <p:txBody>
          <a:bodyPr/>
          <a:lstStyle/>
          <a:p>
            <a:pPr algn="l">
              <a:defRPr/>
            </a:pPr>
            <a:r>
              <a:rPr lang="fr-FR" sz="2800" dirty="0" smtClean="0"/>
              <a:t>La Biodiversité: une préoccupation mondiale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9"/>
            <a:ext cx="8291264" cy="3523332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u="sng" dirty="0" smtClean="0"/>
              <a:t>Quelle définition de la biodiversité</a:t>
            </a:r>
            <a:r>
              <a:rPr lang="fr-FR" sz="2000" dirty="0" smtClean="0"/>
              <a:t>?</a:t>
            </a:r>
          </a:p>
          <a:p>
            <a:pPr marL="269875" indent="-269875" algn="just" eaLnBrk="1" fontAlgn="auto" hangingPunct="1">
              <a:spcAft>
                <a:spcPts val="0"/>
              </a:spcAft>
              <a:buFont typeface="Calibri" pitchFamily="34" charset="0"/>
              <a:buChar char="Ↄ"/>
              <a:defRPr/>
            </a:pPr>
            <a:endParaRPr lang="fr-FR" sz="2000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dirty="0"/>
              <a:t>La biodiversité : </a:t>
            </a:r>
            <a:r>
              <a:rPr lang="fr-FR" sz="2000" b="1" dirty="0"/>
              <a:t>une question scientifique et technique mais aussi éthique, esthétique, économique , </a:t>
            </a:r>
            <a:r>
              <a:rPr lang="fr-FR" sz="2000" b="1" dirty="0" smtClean="0"/>
              <a:t>culturelle, politique, sociologique…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fr-FR" sz="2000" b="1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dirty="0" smtClean="0"/>
              <a:t>La biodiversité désigne à la fois la </a:t>
            </a:r>
            <a:r>
              <a:rPr lang="fr-FR" sz="2000" b="1" dirty="0" smtClean="0"/>
              <a:t>diversité du vivant </a:t>
            </a:r>
            <a:r>
              <a:rPr lang="fr-FR" sz="2000" dirty="0" smtClean="0"/>
              <a:t>et les menaces qui pèsent sur cette diversité </a:t>
            </a:r>
          </a:p>
          <a:p>
            <a:pPr marL="269875" indent="-269875" eaLnBrk="1" fontAlgn="auto" hangingPunct="1">
              <a:spcAft>
                <a:spcPts val="0"/>
              </a:spcAft>
              <a:buFont typeface="Calibri" pitchFamily="34" charset="0"/>
              <a:buChar char="Ↄ"/>
              <a:defRPr/>
            </a:pPr>
            <a:endParaRPr lang="fr-FR" sz="2000" dirty="0" smtClean="0"/>
          </a:p>
          <a:p>
            <a:pPr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u="sng" dirty="0" smtClean="0"/>
              <a:t>La biodiversité en danger: une sixième crise d’extinction</a:t>
            </a:r>
            <a:endParaRPr lang="fr-FR" sz="2000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20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/>
              <a:t>Des causes anthropiques</a:t>
            </a:r>
            <a:r>
              <a:rPr lang="fr-FR" sz="2000" dirty="0" smtClean="0"/>
              <a:t>: pollutions, surexploitation des ressources, destruction des écosystèmes, espèces invasives, changement climatique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2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/>
              <a:t>Un réchauffement climatique qui renforce</a:t>
            </a:r>
            <a:r>
              <a:rPr lang="fr-FR" sz="2000" dirty="0"/>
              <a:t> ces menaces – un dernier rapport du GIEC alarmant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2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/>
              <a:t>Des conséquences </a:t>
            </a:r>
            <a:r>
              <a:rPr lang="fr-FR" sz="2000" dirty="0" smtClean="0"/>
              <a:t>: acidification des océans, migrations des espèces, diminution des ressources, chute des rendements, aridification…</a:t>
            </a:r>
          </a:p>
          <a:p>
            <a:pPr marL="269875" indent="-269875" eaLnBrk="1" fontAlgn="auto" hangingPunct="1">
              <a:spcAft>
                <a:spcPts val="0"/>
              </a:spcAft>
              <a:buFont typeface="Calibri" pitchFamily="34" charset="0"/>
              <a:buChar char="Ↄ"/>
              <a:defRPr/>
            </a:pPr>
            <a:endParaRPr lang="fr-FR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</p:txBody>
      </p:sp>
      <p:sp>
        <p:nvSpPr>
          <p:cNvPr id="153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E654E-E9CE-404C-8933-7EBABC6A5005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28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491064" cy="850106"/>
          </a:xfrm>
        </p:spPr>
        <p:txBody>
          <a:bodyPr/>
          <a:lstStyle/>
          <a:p>
            <a:pPr algn="l"/>
            <a:r>
              <a:rPr lang="fr-FR" sz="2400" dirty="0" smtClean="0"/>
              <a:t>….Et des actions transversales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20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" y="1628800"/>
            <a:ext cx="8686800" cy="331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39761"/>
              </p:ext>
            </p:extLst>
          </p:nvPr>
        </p:nvGraphicFramePr>
        <p:xfrm>
          <a:off x="107503" y="1340768"/>
          <a:ext cx="8964491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491"/>
              </a:tblGrid>
              <a:tr h="410445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fr-FR" sz="1800" b="0" u="sng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Encourager la coopération régionale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fournissant les moyens financiers, politiques, et techniques appropriés et adaptés, de manière à relever de manière efficace les défis communs liés à la biodiversité et au changement climatique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une </a:t>
                      </a:r>
                      <a:r>
                        <a:rPr lang="fr-FR" sz="1800" b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meilleure cohérence et une plus grande synergie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les  différents cadres politiques et financiers dédiés aux RUP, PTOM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Impliquer les RUP et les PTOM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plan régional et international dans les événements qui ont lieu en UE sur le thème de la biodiversité et du changement climatique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et </a:t>
                      </a:r>
                      <a:r>
                        <a:rPr lang="fr-FR" sz="1800" b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créer des compétences et capacités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institutions locales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fr-F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95" marR="34495" marT="0" marB="0"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532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6F918E-BF68-4B44-BF8A-27162966C9D3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573411"/>
            <a:ext cx="8892480" cy="2736304"/>
          </a:xfrm>
        </p:spPr>
        <p:txBody>
          <a:bodyPr/>
          <a:lstStyle/>
          <a:p>
            <a:pPr marL="0" indent="0">
              <a:buNone/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    Merci pour votre attention</a:t>
            </a:r>
          </a:p>
          <a:p>
            <a:pPr marL="0" indent="0">
              <a:buNone/>
            </a:pPr>
            <a:endParaRPr lang="fr-FR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fr-FR" sz="1200" b="1" dirty="0" smtClean="0"/>
              <a:t>Marguerite JOYAU</a:t>
            </a:r>
          </a:p>
          <a:p>
            <a:pPr marL="0" indent="0" algn="r">
              <a:buNone/>
            </a:pPr>
            <a:r>
              <a:rPr lang="fr-FR" sz="1200" b="1" dirty="0" smtClean="0"/>
              <a:t>Chef du service environnement</a:t>
            </a:r>
          </a:p>
          <a:p>
            <a:pPr marL="0" indent="0" algn="r">
              <a:buNone/>
            </a:pPr>
            <a:r>
              <a:rPr lang="fr-FR" sz="1200" b="1" dirty="0" smtClean="0"/>
              <a:t>Marguerite.joyau@cr-guadeloupe.fr</a:t>
            </a:r>
            <a:endParaRPr lang="fr-FR" sz="1200" b="1" dirty="0"/>
          </a:p>
          <a:p>
            <a:pPr marL="2743200" lvl="6" indent="0">
              <a:buNone/>
            </a:pPr>
            <a:endParaRPr lang="fr-FR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20393"/>
            <a:ext cx="409293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2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22</a:t>
            </a:fld>
            <a:endParaRPr lang="fr-FR" alt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491064" cy="850106"/>
          </a:xfrm>
        </p:spPr>
        <p:txBody>
          <a:bodyPr/>
          <a:lstStyle/>
          <a:p>
            <a:r>
              <a:rPr lang="fr-FR" sz="3600" dirty="0" smtClean="0"/>
              <a:t>Site internet</a:t>
            </a:r>
            <a:endParaRPr lang="fr-FR" sz="28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727"/>
            <a:ext cx="9144000" cy="37495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1359059"/>
            <a:ext cx="6491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" dirty="0" smtClean="0">
              <a:latin typeface="+mn-lt"/>
            </a:endParaRPr>
          </a:p>
          <a:p>
            <a:r>
              <a:rPr lang="fr-FR" sz="1900" dirty="0" smtClean="0">
                <a:latin typeface="+mn-lt"/>
              </a:rPr>
              <a:t>www.</a:t>
            </a:r>
            <a:r>
              <a:rPr lang="fr-FR" sz="1900" dirty="0" smtClean="0">
                <a:latin typeface="+mn-lt"/>
              </a:rPr>
              <a:t>guadeloupe2014.com </a:t>
            </a:r>
            <a:endParaRPr lang="fr-FR" sz="1900" dirty="0">
              <a:latin typeface="+mn-lt"/>
            </a:endParaRPr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1619250" y="6356350"/>
            <a:ext cx="6265863" cy="365125"/>
          </a:xfrm>
        </p:spPr>
        <p:txBody>
          <a:bodyPr/>
          <a:lstStyle/>
          <a:p>
            <a:pPr>
              <a:defRPr/>
            </a:pPr>
            <a:r>
              <a:rPr lang="fr-CA" dirty="0"/>
              <a:t>Conférence Internationale sur la Biodiversité et le Changement Climatique, </a:t>
            </a:r>
            <a:r>
              <a:rPr lang="fr-CA" dirty="0" smtClean="0"/>
              <a:t>octobre </a:t>
            </a:r>
            <a:r>
              <a:rPr lang="fr-CA" dirty="0"/>
              <a:t>2014 </a:t>
            </a:r>
            <a:endParaRPr lang="fr-CA" dirty="0" smtClean="0"/>
          </a:p>
          <a:p>
            <a:pPr>
              <a:defRPr/>
            </a:pPr>
            <a:r>
              <a:rPr lang="fr-CA" dirty="0" smtClean="0"/>
              <a:t>Région </a:t>
            </a:r>
            <a:r>
              <a:rPr lang="fr-CA" dirty="0"/>
              <a:t>Guadeloupe - Présentation </a:t>
            </a:r>
            <a:r>
              <a:rPr lang="fr-CA" dirty="0" smtClean="0"/>
              <a:t>aux acteurs de la biodiversité guadeloupéenne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1382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24736" cy="850900"/>
          </a:xfrm>
        </p:spPr>
        <p:txBody>
          <a:bodyPr/>
          <a:lstStyle/>
          <a:p>
            <a:pPr algn="l">
              <a:defRPr/>
            </a:pPr>
            <a:r>
              <a:rPr lang="fr-FR" sz="2800" dirty="0" smtClean="0"/>
              <a:t>La Biodiversité: une préoccupation mondiale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9"/>
            <a:ext cx="8291264" cy="3523332"/>
          </a:xfrm>
        </p:spPr>
        <p:txBody>
          <a:bodyPr rtlCol="0">
            <a:normAutofit fontScale="925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u="sng" dirty="0" smtClean="0"/>
              <a:t>Des pressions renforcées en territoire insulaire</a:t>
            </a:r>
            <a:endParaRPr lang="fr-FR" sz="2000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20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1900" dirty="0" smtClean="0"/>
              <a:t>Une biodiversité porteuse d’identité, support de développement, vecteur de bien-être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9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1900" dirty="0" smtClean="0"/>
              <a:t>Une biodiversité </a:t>
            </a:r>
            <a:r>
              <a:rPr lang="fr-FR" sz="1900" b="1" dirty="0" smtClean="0"/>
              <a:t>très riche </a:t>
            </a:r>
            <a:r>
              <a:rPr lang="fr-FR" sz="1900" dirty="0" smtClean="0"/>
              <a:t>dans les territoires insulaires mais aussi très </a:t>
            </a:r>
            <a:r>
              <a:rPr lang="fr-FR" sz="1900" b="1" dirty="0" smtClean="0"/>
              <a:t>vulnérable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900" b="1" dirty="0" smtClean="0"/>
          </a:p>
          <a:p>
            <a:r>
              <a:rPr lang="fr-FR" sz="1700" dirty="0"/>
              <a:t>Le taux moyen d’extinction dans les régions tropicales :</a:t>
            </a:r>
            <a:r>
              <a:rPr lang="fr-FR" sz="1700" dirty="0" smtClean="0"/>
              <a:t>17500 espèces/an</a:t>
            </a:r>
            <a:r>
              <a:rPr lang="fr-FR" sz="1700" dirty="0"/>
              <a:t>.</a:t>
            </a:r>
          </a:p>
          <a:p>
            <a:r>
              <a:rPr lang="fr-FR" sz="1700" dirty="0"/>
              <a:t>La disparition des espèces liée à la déforestation </a:t>
            </a:r>
            <a:r>
              <a:rPr lang="fr-FR" sz="1700" dirty="0" smtClean="0"/>
              <a:t>10 000 </a:t>
            </a:r>
            <a:r>
              <a:rPr lang="fr-FR" sz="1700" dirty="0"/>
              <a:t>fois plus forte que le </a:t>
            </a:r>
            <a:r>
              <a:rPr lang="fr-FR" sz="1700" dirty="0" smtClean="0"/>
              <a:t>rythme </a:t>
            </a:r>
            <a:r>
              <a:rPr lang="fr-FR" sz="1700" dirty="0"/>
              <a:t>naturel de disparition.</a:t>
            </a:r>
          </a:p>
          <a:p>
            <a:r>
              <a:rPr lang="fr-FR" sz="1700" dirty="0"/>
              <a:t>Madagascar a perdu 93% de ses forêts, l’Equateur 95%, le Brésil 99%</a:t>
            </a:r>
          </a:p>
          <a:p>
            <a:r>
              <a:rPr lang="fr-FR" sz="1700" dirty="0"/>
              <a:t>100 espèces, peut-être 1000 disparaissent chaque jour du fait de </a:t>
            </a:r>
            <a:r>
              <a:rPr lang="fr-FR" sz="1700" dirty="0" smtClean="0"/>
              <a:t>l’homme…</a:t>
            </a:r>
            <a:endParaRPr lang="fr-FR" sz="17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/>
          </a:p>
        </p:txBody>
      </p:sp>
      <p:sp>
        <p:nvSpPr>
          <p:cNvPr id="153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E654E-E9CE-404C-8933-7EBABC6A5005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00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1907704" y="1196752"/>
            <a:ext cx="72362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Georges Pau-Langevin</a:t>
            </a:r>
            <a:r>
              <a:rPr lang="fr-FR" dirty="0" smtClean="0"/>
              <a:t>: Ministre français des Outre-Mer 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Ségolène Royal</a:t>
            </a:r>
            <a:r>
              <a:rPr lang="fr-FR" dirty="0" smtClean="0"/>
              <a:t>: Ministre français de </a:t>
            </a:r>
            <a:r>
              <a:rPr lang="fr-FR" dirty="0"/>
              <a:t>l’environnement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err="1" smtClean="0"/>
              <a:t>Braulio</a:t>
            </a:r>
            <a:r>
              <a:rPr lang="fr-FR" b="1" dirty="0" smtClean="0"/>
              <a:t> Ferreira de </a:t>
            </a:r>
            <a:r>
              <a:rPr lang="fr-FR" b="1" dirty="0" err="1" smtClean="0"/>
              <a:t>Souza</a:t>
            </a:r>
            <a:r>
              <a:rPr lang="fr-FR" b="1" dirty="0" smtClean="0"/>
              <a:t> Diaz</a:t>
            </a:r>
            <a:r>
              <a:rPr lang="fr-FR" dirty="0" smtClean="0"/>
              <a:t>: Secrétaire </a:t>
            </a:r>
            <a:r>
              <a:rPr lang="fr-FR" dirty="0"/>
              <a:t>de la CDB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Orlando Smith</a:t>
            </a:r>
            <a:r>
              <a:rPr lang="fr-FR" dirty="0" smtClean="0"/>
              <a:t>: Premier Ministre </a:t>
            </a:r>
            <a:r>
              <a:rPr lang="fr-FR" dirty="0"/>
              <a:t>des </a:t>
            </a:r>
            <a:r>
              <a:rPr lang="fr-FR" dirty="0" smtClean="0"/>
              <a:t>BVI, président des PTOM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err="1" smtClean="0"/>
              <a:t>Ivar</a:t>
            </a:r>
            <a:r>
              <a:rPr lang="fr-FR" b="1" dirty="0" smtClean="0"/>
              <a:t> </a:t>
            </a:r>
            <a:r>
              <a:rPr lang="fr-FR" b="1" dirty="0" err="1" smtClean="0"/>
              <a:t>Asjes</a:t>
            </a:r>
            <a:r>
              <a:rPr lang="fr-FR" dirty="0" smtClean="0"/>
              <a:t>: Premier Ministre de Curaçao, futur président des PTOM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Claude </a:t>
            </a:r>
            <a:r>
              <a:rPr lang="fr-FR" b="1" dirty="0" err="1" smtClean="0"/>
              <a:t>Hogan</a:t>
            </a:r>
            <a:r>
              <a:rPr lang="fr-FR" dirty="0" smtClean="0"/>
              <a:t>: Ministre de l’agriculture de Montserrat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err="1" smtClean="0"/>
              <a:t>Heremoana</a:t>
            </a:r>
            <a:r>
              <a:rPr lang="fr-FR" b="1" dirty="0" smtClean="0"/>
              <a:t> </a:t>
            </a:r>
            <a:r>
              <a:rPr lang="fr-FR" b="1" dirty="0" err="1" smtClean="0"/>
              <a:t>Maamaatuaiahut</a:t>
            </a:r>
            <a:r>
              <a:rPr lang="fr-FR" dirty="0" smtClean="0"/>
              <a:t>: Ministre de l’environnement de la Polynésie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Des représentants politiques des RUP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Julia </a:t>
            </a:r>
            <a:r>
              <a:rPr lang="fr-FR" b="1" dirty="0" err="1" smtClean="0"/>
              <a:t>Marton</a:t>
            </a:r>
            <a:r>
              <a:rPr lang="fr-FR" b="1" dirty="0" smtClean="0"/>
              <a:t>-Lefèvre</a:t>
            </a:r>
            <a:r>
              <a:rPr lang="fr-FR" dirty="0" smtClean="0"/>
              <a:t>: directrice générale de l’IUCN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Carmen Guerrero</a:t>
            </a:r>
            <a:r>
              <a:rPr lang="fr-FR" dirty="0" smtClean="0"/>
              <a:t>: Ministre de l’environnement de Porto-Rico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smtClean="0"/>
              <a:t>Nicolas Hulot</a:t>
            </a:r>
            <a:r>
              <a:rPr lang="fr-FR" dirty="0" smtClean="0"/>
              <a:t>: Envoyé spécial du président F. Hollande</a:t>
            </a:r>
          </a:p>
          <a:p>
            <a:pPr lvl="8"/>
            <a:r>
              <a:rPr lang="fr-FR" dirty="0" smtClean="0"/>
              <a:t>                                   ……etc.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9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900" dirty="0">
              <a:latin typeface="+mn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2120" y="272973"/>
            <a:ext cx="6491064" cy="850106"/>
          </a:xfrm>
        </p:spPr>
        <p:txBody>
          <a:bodyPr/>
          <a:lstStyle/>
          <a:p>
            <a:pPr algn="l"/>
            <a:r>
              <a:rPr lang="fr-FR" sz="2800" dirty="0" smtClean="0"/>
              <a:t>Une participation politique de haut niveau</a:t>
            </a:r>
            <a:endParaRPr lang="fr-FR" sz="2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0" y="1224059"/>
            <a:ext cx="2059253" cy="34581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2" y="315307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416" y="274638"/>
            <a:ext cx="7173968" cy="765439"/>
          </a:xfrm>
        </p:spPr>
        <p:txBody>
          <a:bodyPr/>
          <a:lstStyle/>
          <a:p>
            <a:pPr algn="l"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La </a:t>
            </a:r>
            <a:r>
              <a:rPr lang="fr-FR" sz="2400" dirty="0"/>
              <a:t>conférence internationale sur la biodiversité</a:t>
            </a:r>
            <a:r>
              <a:rPr lang="fr-FR" sz="2400" dirty="0" smtClean="0"/>
              <a:t>: Des partenaires qui s’associent en faveur de la biodiversité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i="1" dirty="0" smtClean="0">
                <a:solidFill>
                  <a:schemeClr val="bg1"/>
                </a:solidFill>
              </a:rPr>
              <a:t>Un conférence </a:t>
            </a:r>
            <a:r>
              <a:rPr lang="fr-FR" sz="2400" i="1" dirty="0" err="1" smtClean="0">
                <a:solidFill>
                  <a:schemeClr val="bg1"/>
                </a:solidFill>
              </a:rPr>
              <a:t>co</a:t>
            </a:r>
            <a:r>
              <a:rPr lang="fr-FR" sz="2400" i="1" dirty="0" smtClean="0">
                <a:solidFill>
                  <a:schemeClr val="bg1"/>
                </a:solidFill>
              </a:rPr>
              <a:t>-organisée par:</a:t>
            </a:r>
            <a:endParaRPr lang="fr-CA" sz="240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45085"/>
              </p:ext>
            </p:extLst>
          </p:nvPr>
        </p:nvGraphicFramePr>
        <p:xfrm>
          <a:off x="778459" y="1545107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9198D4-BD43-41F0-9B53-1625C2E1E9C6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" y="274637"/>
            <a:ext cx="792088" cy="7654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438919" cy="63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11960" y="4634031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L’association des PTOM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854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840760" cy="850106"/>
          </a:xfrm>
        </p:spPr>
        <p:txBody>
          <a:bodyPr/>
          <a:lstStyle/>
          <a:p>
            <a:pPr algn="l"/>
            <a:r>
              <a:rPr lang="fr-FR" sz="2800" dirty="0" smtClean="0"/>
              <a:t>Une conférence organisée sur 5 jours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7" y="255759"/>
            <a:ext cx="792088" cy="765439"/>
          </a:xfrm>
          <a:prstGeom prst="rect">
            <a:avLst/>
          </a:prstGeom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20965"/>
              </p:ext>
            </p:extLst>
          </p:nvPr>
        </p:nvGraphicFramePr>
        <p:xfrm>
          <a:off x="1025431" y="866558"/>
          <a:ext cx="6642913" cy="486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4" imgW="7210920" imgH="7775585" progId="Word.Document.12">
                  <p:embed/>
                </p:oleObj>
              </mc:Choice>
              <mc:Fallback>
                <p:oleObj name="Document" r:id="rId4" imgW="7210920" imgH="7775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431" y="866558"/>
                        <a:ext cx="6642913" cy="4866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9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850900"/>
          </a:xfrm>
        </p:spPr>
        <p:txBody>
          <a:bodyPr/>
          <a:lstStyle/>
          <a:p>
            <a:pPr algn="l">
              <a:defRPr/>
            </a:pPr>
            <a:r>
              <a:rPr lang="fr-FR" sz="2800" dirty="0" smtClean="0">
                <a:latin typeface="+mn-lt"/>
              </a:rPr>
              <a:t>Une conférence qui a réuni</a:t>
            </a:r>
            <a:endParaRPr lang="fr-CA" sz="2800" dirty="0">
              <a:latin typeface="+mn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980728"/>
            <a:ext cx="8136904" cy="2015703"/>
          </a:xfrm>
          <a:extLst/>
        </p:spPr>
        <p:txBody>
          <a:bodyPr numCol="2"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 smtClean="0"/>
              <a:t>Les RUP</a:t>
            </a:r>
            <a:endParaRPr lang="fr-FR" sz="19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/>
              <a:t>Les </a:t>
            </a:r>
            <a:r>
              <a:rPr lang="fr-FR" sz="1900" dirty="0" smtClean="0"/>
              <a:t>PTOM</a:t>
            </a:r>
            <a:endParaRPr lang="fr-FR" sz="19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 smtClean="0"/>
              <a:t>Des représentants politiques </a:t>
            </a:r>
            <a:endParaRPr lang="fr-FR" sz="1900" dirty="0" smtClean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>
                <a:solidFill>
                  <a:prstClr val="black"/>
                </a:solidFill>
              </a:rPr>
              <a:t>Des Etats membres de </a:t>
            </a:r>
            <a:r>
              <a:rPr lang="fr-FR" sz="1900" dirty="0" smtClean="0">
                <a:solidFill>
                  <a:prstClr val="black"/>
                </a:solidFill>
              </a:rPr>
              <a:t>l’UE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endParaRPr lang="fr-FR" sz="1900" dirty="0" smtClean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>
                <a:solidFill>
                  <a:prstClr val="black"/>
                </a:solidFill>
              </a:rPr>
              <a:t>D</a:t>
            </a:r>
            <a:r>
              <a:rPr lang="fr-FR" sz="1900" dirty="0" smtClean="0">
                <a:solidFill>
                  <a:prstClr val="black"/>
                </a:solidFill>
              </a:rPr>
              <a:t>es Etats de la Caraïbe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 smtClean="0">
                <a:solidFill>
                  <a:prstClr val="black"/>
                </a:solidFill>
              </a:rPr>
              <a:t>Des </a:t>
            </a:r>
            <a:r>
              <a:rPr lang="fr-FR" sz="1900" dirty="0">
                <a:solidFill>
                  <a:prstClr val="black"/>
                </a:solidFill>
              </a:rPr>
              <a:t>Etats insulaires d’autres régions</a:t>
            </a:r>
            <a:endParaRPr lang="fr-FR" sz="1900" dirty="0" smtClean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 smtClean="0">
                <a:solidFill>
                  <a:prstClr val="black"/>
                </a:solidFill>
              </a:rPr>
              <a:t>Des ONG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Ↄ"/>
              <a:defRPr/>
            </a:pPr>
            <a:r>
              <a:rPr lang="fr-FR" sz="1900" dirty="0" smtClean="0">
                <a:solidFill>
                  <a:prstClr val="black"/>
                </a:solidFill>
              </a:rPr>
              <a:t>Des experts scientifiques</a:t>
            </a:r>
            <a:endParaRPr lang="fr-FR" sz="1900" dirty="0"/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Char char="Ↄ"/>
              <a:defRPr/>
            </a:pPr>
            <a:endParaRPr lang="fr-FR" sz="1900" dirty="0"/>
          </a:p>
        </p:txBody>
      </p:sp>
      <p:sp>
        <p:nvSpPr>
          <p:cNvPr id="122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B6582-D277-4898-BDA3-7EEA608E3314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 dirty="0">
              <a:solidFill>
                <a:schemeClr val="bg1"/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1619250" y="6356350"/>
            <a:ext cx="6265863" cy="365125"/>
          </a:xfrm>
        </p:spPr>
        <p:txBody>
          <a:bodyPr/>
          <a:lstStyle/>
          <a:p>
            <a:pPr>
              <a:defRPr/>
            </a:pPr>
            <a:r>
              <a:rPr lang="fr-CA" dirty="0"/>
              <a:t>Conférence Internationale sur la Biodiversité et le Changement Climatique, </a:t>
            </a:r>
            <a:r>
              <a:rPr lang="fr-CA" dirty="0" smtClean="0"/>
              <a:t>octobre </a:t>
            </a:r>
            <a:r>
              <a:rPr lang="fr-CA" dirty="0"/>
              <a:t>2014 </a:t>
            </a:r>
            <a:endParaRPr lang="fr-CA" dirty="0" smtClean="0"/>
          </a:p>
          <a:p>
            <a:pPr>
              <a:defRPr/>
            </a:pPr>
            <a:r>
              <a:rPr lang="fr-CA" dirty="0" smtClean="0"/>
              <a:t>Région </a:t>
            </a:r>
            <a:r>
              <a:rPr lang="fr-CA" dirty="0"/>
              <a:t>Guadeloupe - Présentation </a:t>
            </a:r>
            <a:r>
              <a:rPr lang="fr-CA" dirty="0" smtClean="0"/>
              <a:t>aux acteurs de la biodiversité guadeloupéenne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987008" cy="850106"/>
          </a:xfrm>
        </p:spPr>
        <p:txBody>
          <a:bodyPr/>
          <a:lstStyle/>
          <a:p>
            <a:pPr algn="l"/>
            <a:r>
              <a:rPr lang="fr-FR" sz="2800" dirty="0" smtClean="0"/>
              <a:t>La conférence en quelques chiffres</a:t>
            </a:r>
            <a:endParaRPr lang="fr-CA" sz="2800" dirty="0"/>
          </a:p>
        </p:txBody>
      </p:sp>
      <p:graphicFrame>
        <p:nvGraphicFramePr>
          <p:cNvPr id="26" name="Espace réservé du contenu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91541"/>
              </p:ext>
            </p:extLst>
          </p:nvPr>
        </p:nvGraphicFramePr>
        <p:xfrm>
          <a:off x="457200" y="1268413"/>
          <a:ext cx="8435280" cy="359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92088" cy="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1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EB0-A62D-43DA-B797-89FC57CAC1DB}" type="slidenum">
              <a:rPr lang="fr-FR" altLang="fr-FR" smtClean="0"/>
              <a:pPr/>
              <a:t>9</a:t>
            </a:fld>
            <a:endParaRPr lang="fr-FR" alt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7" y="255759"/>
            <a:ext cx="792088" cy="765439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421474" y="274638"/>
            <a:ext cx="6318877" cy="850106"/>
          </a:xfrm>
        </p:spPr>
        <p:txBody>
          <a:bodyPr/>
          <a:lstStyle/>
          <a:p>
            <a:pPr algn="l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Une forte participation</a:t>
            </a:r>
            <a:br>
              <a:rPr lang="fr-FR" sz="2800" dirty="0" smtClean="0"/>
            </a:br>
            <a:endParaRPr lang="fr-FR" sz="2800" i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089922"/>
              </p:ext>
            </p:extLst>
          </p:nvPr>
        </p:nvGraphicFramePr>
        <p:xfrm>
          <a:off x="1187625" y="1412776"/>
          <a:ext cx="66247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52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5103</TotalTime>
  <Words>1104</Words>
  <Application>Microsoft Office PowerPoint</Application>
  <PresentationFormat>Affichage à l'écran (4:3)</PresentationFormat>
  <Paragraphs>204</Paragraphs>
  <Slides>22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Document</vt:lpstr>
      <vt:lpstr>XIème Conférence de Coopération Régionale  Zone Antilles &amp; Guyane  Palais des congrès de Madiana 6-7 novembre 2014</vt:lpstr>
      <vt:lpstr>La Biodiversité: une préoccupation mondiale</vt:lpstr>
      <vt:lpstr>La Biodiversité: une préoccupation mondiale</vt:lpstr>
      <vt:lpstr>Une participation politique de haut niveau</vt:lpstr>
      <vt:lpstr> La conférence internationale sur la biodiversité: Des partenaires qui s’associent en faveur de la biodiversité Un conférence co-organisée par:</vt:lpstr>
      <vt:lpstr>Une conférence organisée sur 5 jours</vt:lpstr>
      <vt:lpstr>Une conférence qui a réuni</vt:lpstr>
      <vt:lpstr>La conférence en quelques chiffres</vt:lpstr>
      <vt:lpstr> Une forte participation </vt:lpstr>
      <vt:lpstr> Une représentation équilibrée des différents territoires </vt:lpstr>
      <vt:lpstr> Tous les bassins géographiques représentés </vt:lpstr>
      <vt:lpstr>La conférence internationale sur la biodiversité:  Un contexte favorable</vt:lpstr>
      <vt:lpstr>La conférence internationale sur la biodiversité:  quels objectifs?</vt:lpstr>
      <vt:lpstr>La conférence internationale sur la biodiversité:  quels objectifs?</vt:lpstr>
      <vt:lpstr>Les BVI: Pays partenaires dans la zone de coopération</vt:lpstr>
      <vt:lpstr>Une feuille de route pour définir les priorités d’actions en faveur de notre biodiversité:  « le message de la Guadeloupe »</vt:lpstr>
      <vt:lpstr>Identifier des actions concrètes dans 5 grands thèmes</vt:lpstr>
      <vt:lpstr>Identifier des actions concrètes dans 5 grands thèmes</vt:lpstr>
      <vt:lpstr>Identifier des actions concrètes dans 5 grands thèmes</vt:lpstr>
      <vt:lpstr>….Et des actions transversales</vt:lpstr>
      <vt:lpstr>Présentation PowerPoint</vt:lpstr>
      <vt:lpstr>Site internet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préparation du message de la Guadeloupe</dc:title>
  <dc:creator>Marguerite JOYAU-DAHOMAY</dc:creator>
  <cp:lastModifiedBy>Marguerite JOYAU-DAHOMAY</cp:lastModifiedBy>
  <cp:revision>357</cp:revision>
  <dcterms:created xsi:type="dcterms:W3CDTF">2014-02-25T08:23:28Z</dcterms:created>
  <dcterms:modified xsi:type="dcterms:W3CDTF">2014-11-07T11:52:38Z</dcterms:modified>
</cp:coreProperties>
</file>