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441" r:id="rId2"/>
    <p:sldId id="443" r:id="rId3"/>
    <p:sldId id="408" r:id="rId4"/>
    <p:sldId id="336" r:id="rId5"/>
    <p:sldId id="440" r:id="rId6"/>
    <p:sldId id="439" r:id="rId7"/>
    <p:sldId id="364" r:id="rId8"/>
    <p:sldId id="436" r:id="rId9"/>
    <p:sldId id="437" r:id="rId10"/>
    <p:sldId id="438" r:id="rId11"/>
    <p:sldId id="337" r:id="rId12"/>
    <p:sldId id="421" r:id="rId13"/>
    <p:sldId id="442" r:id="rId14"/>
    <p:sldId id="425" r:id="rId15"/>
    <p:sldId id="400" r:id="rId16"/>
    <p:sldId id="415" r:id="rId17"/>
    <p:sldId id="417" r:id="rId18"/>
    <p:sldId id="416" r:id="rId19"/>
    <p:sldId id="419" r:id="rId20"/>
    <p:sldId id="409" r:id="rId21"/>
    <p:sldId id="431" r:id="rId22"/>
    <p:sldId id="411" r:id="rId23"/>
    <p:sldId id="422" r:id="rId24"/>
    <p:sldId id="432" r:id="rId25"/>
    <p:sldId id="423" r:id="rId26"/>
    <p:sldId id="433" r:id="rId27"/>
    <p:sldId id="412" r:id="rId28"/>
    <p:sldId id="424" r:id="rId29"/>
    <p:sldId id="403" r:id="rId30"/>
  </p:sldIdLst>
  <p:sldSz cx="9144000" cy="5143500" type="screen16x9"/>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EFB"/>
    <a:srgbClr val="D2EDF2"/>
    <a:srgbClr val="D7EFF4"/>
    <a:srgbClr val="D8EFF5"/>
    <a:srgbClr val="007796"/>
    <a:srgbClr val="2E8EA8"/>
    <a:srgbClr val="C3E6F9"/>
    <a:srgbClr val="595959"/>
    <a:srgbClr val="9BBB59"/>
    <a:srgbClr val="00A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6405" autoAdjust="0"/>
  </p:normalViewPr>
  <p:slideViewPr>
    <p:cSldViewPr snapToGrid="0">
      <p:cViewPr>
        <p:scale>
          <a:sx n="100" d="100"/>
          <a:sy n="100" d="100"/>
        </p:scale>
        <p:origin x="318" y="12"/>
      </p:cViewPr>
      <p:guideLst>
        <p:guide orient="horz" pos="1620"/>
        <p:guide pos="2880"/>
      </p:guideLst>
    </p:cSldViewPr>
  </p:slideViewPr>
  <p:outlineViewPr>
    <p:cViewPr>
      <p:scale>
        <a:sx n="33" d="100"/>
        <a:sy n="33" d="100"/>
      </p:scale>
      <p:origin x="0" y="72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e Amenagement" userId="76176348-a0a4-4a5d-8031-648037dafc6b" providerId="ADAL" clId="{E3C5C3FF-2BE3-4091-AFA2-F4FCB71E212E}"/>
    <pc:docChg chg="custSel modSld">
      <pc:chgData name="Pole Amenagement" userId="76176348-a0a4-4a5d-8031-648037dafc6b" providerId="ADAL" clId="{E3C5C3FF-2BE3-4091-AFA2-F4FCB71E212E}" dt="2021-10-11T14:40:12.022" v="54" actId="20577"/>
      <pc:docMkLst>
        <pc:docMk/>
      </pc:docMkLst>
      <pc:sldChg chg="delSp modSp mod delAnim">
        <pc:chgData name="Pole Amenagement" userId="76176348-a0a4-4a5d-8031-648037dafc6b" providerId="ADAL" clId="{E3C5C3FF-2BE3-4091-AFA2-F4FCB71E212E}" dt="2021-10-11T14:18:29.761" v="6" actId="20577"/>
        <pc:sldMkLst>
          <pc:docMk/>
          <pc:sldMk cId="1312926257" sldId="409"/>
        </pc:sldMkLst>
        <pc:spChg chg="mod">
          <ac:chgData name="Pole Amenagement" userId="76176348-a0a4-4a5d-8031-648037dafc6b" providerId="ADAL" clId="{E3C5C3FF-2BE3-4091-AFA2-F4FCB71E212E}" dt="2021-10-11T14:18:29.761" v="6" actId="20577"/>
          <ac:spMkLst>
            <pc:docMk/>
            <pc:sldMk cId="1312926257" sldId="409"/>
            <ac:spMk id="3" creationId="{00000000-0000-0000-0000-000000000000}"/>
          </ac:spMkLst>
        </pc:spChg>
        <pc:spChg chg="del">
          <ac:chgData name="Pole Amenagement" userId="76176348-a0a4-4a5d-8031-648037dafc6b" providerId="ADAL" clId="{E3C5C3FF-2BE3-4091-AFA2-F4FCB71E212E}" dt="2021-10-11T14:18:00.098" v="1" actId="478"/>
          <ac:spMkLst>
            <pc:docMk/>
            <pc:sldMk cId="1312926257" sldId="409"/>
            <ac:spMk id="8" creationId="{E5E80770-534E-7E40-92CC-7894357B9E05}"/>
          </ac:spMkLst>
        </pc:spChg>
        <pc:picChg chg="del">
          <ac:chgData name="Pole Amenagement" userId="76176348-a0a4-4a5d-8031-648037dafc6b" providerId="ADAL" clId="{E3C5C3FF-2BE3-4091-AFA2-F4FCB71E212E}" dt="2021-10-11T14:17:57.358" v="0" actId="478"/>
          <ac:picMkLst>
            <pc:docMk/>
            <pc:sldMk cId="1312926257" sldId="409"/>
            <ac:picMk id="4" creationId="{CE3D30A5-60B2-A64B-8588-119BEB8EB889}"/>
          </ac:picMkLst>
        </pc:picChg>
      </pc:sldChg>
      <pc:sldChg chg="modSp mod">
        <pc:chgData name="Pole Amenagement" userId="76176348-a0a4-4a5d-8031-648037dafc6b" providerId="ADAL" clId="{E3C5C3FF-2BE3-4091-AFA2-F4FCB71E212E}" dt="2021-10-11T14:38:57.254" v="51" actId="20577"/>
        <pc:sldMkLst>
          <pc:docMk/>
          <pc:sldMk cId="136699909" sldId="422"/>
        </pc:sldMkLst>
        <pc:spChg chg="mod">
          <ac:chgData name="Pole Amenagement" userId="76176348-a0a4-4a5d-8031-648037dafc6b" providerId="ADAL" clId="{E3C5C3FF-2BE3-4091-AFA2-F4FCB71E212E}" dt="2021-10-11T14:38:57.254" v="51" actId="20577"/>
          <ac:spMkLst>
            <pc:docMk/>
            <pc:sldMk cId="136699909" sldId="422"/>
            <ac:spMk id="2" creationId="{00000000-0000-0000-0000-000000000000}"/>
          </ac:spMkLst>
        </pc:spChg>
      </pc:sldChg>
      <pc:sldChg chg="modSp mod">
        <pc:chgData name="Pole Amenagement" userId="76176348-a0a4-4a5d-8031-648037dafc6b" providerId="ADAL" clId="{E3C5C3FF-2BE3-4091-AFA2-F4FCB71E212E}" dt="2021-10-11T14:37:47.135" v="32" actId="20577"/>
        <pc:sldMkLst>
          <pc:docMk/>
          <pc:sldMk cId="2364592079" sldId="431"/>
        </pc:sldMkLst>
        <pc:spChg chg="mod">
          <ac:chgData name="Pole Amenagement" userId="76176348-a0a4-4a5d-8031-648037dafc6b" providerId="ADAL" clId="{E3C5C3FF-2BE3-4091-AFA2-F4FCB71E212E}" dt="2021-10-11T14:37:47.135" v="32" actId="20577"/>
          <ac:spMkLst>
            <pc:docMk/>
            <pc:sldMk cId="2364592079" sldId="431"/>
            <ac:spMk id="2" creationId="{00000000-0000-0000-0000-000000000000}"/>
          </ac:spMkLst>
        </pc:spChg>
      </pc:sldChg>
      <pc:sldChg chg="modSp mod">
        <pc:chgData name="Pole Amenagement" userId="76176348-a0a4-4a5d-8031-648037dafc6b" providerId="ADAL" clId="{E3C5C3FF-2BE3-4091-AFA2-F4FCB71E212E}" dt="2021-10-11T14:40:12.022" v="54" actId="20577"/>
        <pc:sldMkLst>
          <pc:docMk/>
          <pc:sldMk cId="3186964710" sldId="433"/>
        </pc:sldMkLst>
        <pc:spChg chg="mod">
          <ac:chgData name="Pole Amenagement" userId="76176348-a0a4-4a5d-8031-648037dafc6b" providerId="ADAL" clId="{E3C5C3FF-2BE3-4091-AFA2-F4FCB71E212E}" dt="2021-10-11T14:40:12.022" v="54" actId="20577"/>
          <ac:spMkLst>
            <pc:docMk/>
            <pc:sldMk cId="3186964710" sldId="433"/>
            <ac:spMk id="7" creationId="{2C3BB8AA-D3BE-9B48-A749-56841628B7A5}"/>
          </ac:spMkLst>
        </pc:spChg>
      </pc:sldChg>
      <pc:sldChg chg="modSp mod">
        <pc:chgData name="Pole Amenagement" userId="76176348-a0a4-4a5d-8031-648037dafc6b" providerId="ADAL" clId="{E3C5C3FF-2BE3-4091-AFA2-F4FCB71E212E}" dt="2021-10-11T14:26:24.342" v="7" actId="20577"/>
        <pc:sldMkLst>
          <pc:docMk/>
          <pc:sldMk cId="4139324690" sldId="439"/>
        </pc:sldMkLst>
        <pc:spChg chg="mod">
          <ac:chgData name="Pole Amenagement" userId="76176348-a0a4-4a5d-8031-648037dafc6b" providerId="ADAL" clId="{E3C5C3FF-2BE3-4091-AFA2-F4FCB71E212E}" dt="2021-10-11T14:26:24.342" v="7" actId="20577"/>
          <ac:spMkLst>
            <pc:docMk/>
            <pc:sldMk cId="4139324690" sldId="439"/>
            <ac:spMk id="15" creationId="{A9058371-27DA-DD4F-8414-4FBC54AB46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550" cy="495952"/>
          </a:xfrm>
          <a:prstGeom prst="rect">
            <a:avLst/>
          </a:prstGeom>
        </p:spPr>
        <p:txBody>
          <a:bodyPr vert="horz" lIns="88194" tIns="44097" rIns="88194" bIns="44097" rtlCol="0"/>
          <a:lstStyle>
            <a:lvl1pPr algn="l">
              <a:defRPr sz="1200"/>
            </a:lvl1pPr>
          </a:lstStyle>
          <a:p>
            <a:endParaRPr lang="fr-FR"/>
          </a:p>
        </p:txBody>
      </p:sp>
      <p:sp>
        <p:nvSpPr>
          <p:cNvPr id="3" name="Espace réservé de la date 2"/>
          <p:cNvSpPr>
            <a:spLocks noGrp="1"/>
          </p:cNvSpPr>
          <p:nvPr>
            <p:ph type="dt" idx="1"/>
          </p:nvPr>
        </p:nvSpPr>
        <p:spPr>
          <a:xfrm>
            <a:off x="3851194" y="0"/>
            <a:ext cx="2946550" cy="495952"/>
          </a:xfrm>
          <a:prstGeom prst="rect">
            <a:avLst/>
          </a:prstGeom>
        </p:spPr>
        <p:txBody>
          <a:bodyPr vert="horz" lIns="88194" tIns="44097" rIns="88194" bIns="44097" rtlCol="0"/>
          <a:lstStyle>
            <a:lvl1pPr algn="r">
              <a:defRPr sz="1200"/>
            </a:lvl1pPr>
          </a:lstStyle>
          <a:p>
            <a:fld id="{2E790587-313B-4972-B782-9302568B383A}" type="datetimeFigureOut">
              <a:rPr lang="fr-FR" smtClean="0"/>
              <a:pPr/>
              <a:t>11/10/2021</a:t>
            </a:fld>
            <a:endParaRPr lang="fr-FR"/>
          </a:p>
        </p:txBody>
      </p:sp>
      <p:sp>
        <p:nvSpPr>
          <p:cNvPr id="4" name="Espace réservé de l'image des diapositives 3"/>
          <p:cNvSpPr>
            <a:spLocks noGrp="1" noRot="1" noChangeAspect="1"/>
          </p:cNvSpPr>
          <p:nvPr>
            <p:ph type="sldImg" idx="2"/>
          </p:nvPr>
        </p:nvSpPr>
        <p:spPr>
          <a:xfrm>
            <a:off x="92075" y="746125"/>
            <a:ext cx="6615113" cy="3722688"/>
          </a:xfrm>
          <a:prstGeom prst="rect">
            <a:avLst/>
          </a:prstGeom>
          <a:noFill/>
          <a:ln w="12700">
            <a:solidFill>
              <a:prstClr val="black"/>
            </a:solidFill>
          </a:ln>
        </p:spPr>
        <p:txBody>
          <a:bodyPr vert="horz" lIns="88194" tIns="44097" rIns="88194" bIns="44097" rtlCol="0" anchor="ctr"/>
          <a:lstStyle/>
          <a:p>
            <a:endParaRPr lang="fr-FR"/>
          </a:p>
        </p:txBody>
      </p:sp>
      <p:sp>
        <p:nvSpPr>
          <p:cNvPr id="5" name="Espace réservé des commentaires 4"/>
          <p:cNvSpPr>
            <a:spLocks noGrp="1"/>
          </p:cNvSpPr>
          <p:nvPr>
            <p:ph type="body" sz="quarter" idx="3"/>
          </p:nvPr>
        </p:nvSpPr>
        <p:spPr>
          <a:xfrm>
            <a:off x="679623" y="4716161"/>
            <a:ext cx="5440019" cy="4468185"/>
          </a:xfrm>
          <a:prstGeom prst="rect">
            <a:avLst/>
          </a:prstGeom>
        </p:spPr>
        <p:txBody>
          <a:bodyPr vert="horz" lIns="88194" tIns="44097" rIns="88194" bIns="44097"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432321"/>
            <a:ext cx="2946550" cy="495952"/>
          </a:xfrm>
          <a:prstGeom prst="rect">
            <a:avLst/>
          </a:prstGeom>
        </p:spPr>
        <p:txBody>
          <a:bodyPr vert="horz" lIns="88194" tIns="44097" rIns="88194" bIns="4409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194" y="9432321"/>
            <a:ext cx="2946550" cy="495952"/>
          </a:xfrm>
          <a:prstGeom prst="rect">
            <a:avLst/>
          </a:prstGeom>
        </p:spPr>
        <p:txBody>
          <a:bodyPr vert="horz" lIns="88194" tIns="44097" rIns="88194" bIns="44097" rtlCol="0" anchor="b"/>
          <a:lstStyle>
            <a:lvl1pPr algn="r">
              <a:defRPr sz="1200"/>
            </a:lvl1pPr>
          </a:lstStyle>
          <a:p>
            <a:fld id="{31893FDB-506E-4A22-B5E3-C25BEE43EEEB}" type="slidenum">
              <a:rPr lang="fr-FR" smtClean="0"/>
              <a:pPr/>
              <a:t>‹N°›</a:t>
            </a:fld>
            <a:endParaRPr lang="fr-FR"/>
          </a:p>
        </p:txBody>
      </p:sp>
    </p:spTree>
    <p:extLst>
      <p:ext uri="{BB962C8B-B14F-4D97-AF65-F5344CB8AC3E}">
        <p14:creationId xmlns:p14="http://schemas.microsoft.com/office/powerpoint/2010/main" val="126970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1893FDB-506E-4A22-B5E3-C25BEE43EEEB}" type="slidenum">
              <a:rPr lang="fr-FR" smtClean="0"/>
              <a:pPr/>
              <a:t>3</a:t>
            </a:fld>
            <a:endParaRPr lang="fr-FR"/>
          </a:p>
        </p:txBody>
      </p:sp>
    </p:spTree>
    <p:extLst>
      <p:ext uri="{BB962C8B-B14F-4D97-AF65-F5344CB8AC3E}">
        <p14:creationId xmlns:p14="http://schemas.microsoft.com/office/powerpoint/2010/main" val="3411086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13</a:t>
            </a:fld>
            <a:endParaRPr lang="fr-FR"/>
          </a:p>
        </p:txBody>
      </p:sp>
    </p:spTree>
    <p:extLst>
      <p:ext uri="{BB962C8B-B14F-4D97-AF65-F5344CB8AC3E}">
        <p14:creationId xmlns:p14="http://schemas.microsoft.com/office/powerpoint/2010/main" val="341999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14</a:t>
            </a:fld>
            <a:endParaRPr lang="fr-FR"/>
          </a:p>
        </p:txBody>
      </p:sp>
    </p:spTree>
    <p:extLst>
      <p:ext uri="{BB962C8B-B14F-4D97-AF65-F5344CB8AC3E}">
        <p14:creationId xmlns:p14="http://schemas.microsoft.com/office/powerpoint/2010/main" val="1884870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15</a:t>
            </a:fld>
            <a:endParaRPr lang="fr-FR"/>
          </a:p>
        </p:txBody>
      </p:sp>
    </p:spTree>
    <p:extLst>
      <p:ext uri="{BB962C8B-B14F-4D97-AF65-F5344CB8AC3E}">
        <p14:creationId xmlns:p14="http://schemas.microsoft.com/office/powerpoint/2010/main" val="1446978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16</a:t>
            </a:fld>
            <a:endParaRPr lang="fr-FR"/>
          </a:p>
        </p:txBody>
      </p:sp>
    </p:spTree>
    <p:extLst>
      <p:ext uri="{BB962C8B-B14F-4D97-AF65-F5344CB8AC3E}">
        <p14:creationId xmlns:p14="http://schemas.microsoft.com/office/powerpoint/2010/main" val="3790303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17</a:t>
            </a:fld>
            <a:endParaRPr lang="fr-FR"/>
          </a:p>
        </p:txBody>
      </p:sp>
    </p:spTree>
    <p:extLst>
      <p:ext uri="{BB962C8B-B14F-4D97-AF65-F5344CB8AC3E}">
        <p14:creationId xmlns:p14="http://schemas.microsoft.com/office/powerpoint/2010/main" val="239537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18</a:t>
            </a:fld>
            <a:endParaRPr lang="fr-FR"/>
          </a:p>
        </p:txBody>
      </p:sp>
    </p:spTree>
    <p:extLst>
      <p:ext uri="{BB962C8B-B14F-4D97-AF65-F5344CB8AC3E}">
        <p14:creationId xmlns:p14="http://schemas.microsoft.com/office/powerpoint/2010/main" val="4221505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19</a:t>
            </a:fld>
            <a:endParaRPr lang="fr-FR"/>
          </a:p>
        </p:txBody>
      </p:sp>
    </p:spTree>
    <p:extLst>
      <p:ext uri="{BB962C8B-B14F-4D97-AF65-F5344CB8AC3E}">
        <p14:creationId xmlns:p14="http://schemas.microsoft.com/office/powerpoint/2010/main" val="1590818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21</a:t>
            </a:fld>
            <a:endParaRPr lang="fr-FR"/>
          </a:p>
        </p:txBody>
      </p:sp>
    </p:spTree>
    <p:extLst>
      <p:ext uri="{BB962C8B-B14F-4D97-AF65-F5344CB8AC3E}">
        <p14:creationId xmlns:p14="http://schemas.microsoft.com/office/powerpoint/2010/main" val="1200672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22</a:t>
            </a:fld>
            <a:endParaRPr lang="fr-FR"/>
          </a:p>
        </p:txBody>
      </p:sp>
    </p:spTree>
    <p:extLst>
      <p:ext uri="{BB962C8B-B14F-4D97-AF65-F5344CB8AC3E}">
        <p14:creationId xmlns:p14="http://schemas.microsoft.com/office/powerpoint/2010/main" val="434513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23</a:t>
            </a:fld>
            <a:endParaRPr lang="fr-FR"/>
          </a:p>
        </p:txBody>
      </p:sp>
    </p:spTree>
    <p:extLst>
      <p:ext uri="{BB962C8B-B14F-4D97-AF65-F5344CB8AC3E}">
        <p14:creationId xmlns:p14="http://schemas.microsoft.com/office/powerpoint/2010/main" val="9895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4</a:t>
            </a:fld>
            <a:endParaRPr lang="fr-FR"/>
          </a:p>
        </p:txBody>
      </p:sp>
    </p:spTree>
    <p:extLst>
      <p:ext uri="{BB962C8B-B14F-4D97-AF65-F5344CB8AC3E}">
        <p14:creationId xmlns:p14="http://schemas.microsoft.com/office/powerpoint/2010/main" val="3540361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24</a:t>
            </a:fld>
            <a:endParaRPr lang="fr-FR"/>
          </a:p>
        </p:txBody>
      </p:sp>
    </p:spTree>
    <p:extLst>
      <p:ext uri="{BB962C8B-B14F-4D97-AF65-F5344CB8AC3E}">
        <p14:creationId xmlns:p14="http://schemas.microsoft.com/office/powerpoint/2010/main" val="441790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25</a:t>
            </a:fld>
            <a:endParaRPr lang="fr-FR"/>
          </a:p>
        </p:txBody>
      </p:sp>
    </p:spTree>
    <p:extLst>
      <p:ext uri="{BB962C8B-B14F-4D97-AF65-F5344CB8AC3E}">
        <p14:creationId xmlns:p14="http://schemas.microsoft.com/office/powerpoint/2010/main" val="1471629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26</a:t>
            </a:fld>
            <a:endParaRPr lang="fr-FR"/>
          </a:p>
        </p:txBody>
      </p:sp>
    </p:spTree>
    <p:extLst>
      <p:ext uri="{BB962C8B-B14F-4D97-AF65-F5344CB8AC3E}">
        <p14:creationId xmlns:p14="http://schemas.microsoft.com/office/powerpoint/2010/main" val="2576870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27</a:t>
            </a:fld>
            <a:endParaRPr lang="fr-FR"/>
          </a:p>
        </p:txBody>
      </p:sp>
    </p:spTree>
    <p:extLst>
      <p:ext uri="{BB962C8B-B14F-4D97-AF65-F5344CB8AC3E}">
        <p14:creationId xmlns:p14="http://schemas.microsoft.com/office/powerpoint/2010/main" val="3862655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28</a:t>
            </a:fld>
            <a:endParaRPr lang="fr-FR"/>
          </a:p>
        </p:txBody>
      </p:sp>
    </p:spTree>
    <p:extLst>
      <p:ext uri="{BB962C8B-B14F-4D97-AF65-F5344CB8AC3E}">
        <p14:creationId xmlns:p14="http://schemas.microsoft.com/office/powerpoint/2010/main" val="418787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5</a:t>
            </a:fld>
            <a:endParaRPr lang="fr-FR"/>
          </a:p>
        </p:txBody>
      </p:sp>
    </p:spTree>
    <p:extLst>
      <p:ext uri="{BB962C8B-B14F-4D97-AF65-F5344CB8AC3E}">
        <p14:creationId xmlns:p14="http://schemas.microsoft.com/office/powerpoint/2010/main" val="269340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7</a:t>
            </a:fld>
            <a:endParaRPr lang="fr-FR"/>
          </a:p>
        </p:txBody>
      </p:sp>
    </p:spTree>
    <p:extLst>
      <p:ext uri="{BB962C8B-B14F-4D97-AF65-F5344CB8AC3E}">
        <p14:creationId xmlns:p14="http://schemas.microsoft.com/office/powerpoint/2010/main" val="3540361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8</a:t>
            </a:fld>
            <a:endParaRPr lang="fr-FR"/>
          </a:p>
        </p:txBody>
      </p:sp>
    </p:spTree>
    <p:extLst>
      <p:ext uri="{BB962C8B-B14F-4D97-AF65-F5344CB8AC3E}">
        <p14:creationId xmlns:p14="http://schemas.microsoft.com/office/powerpoint/2010/main" val="2810839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9</a:t>
            </a:fld>
            <a:endParaRPr lang="fr-FR"/>
          </a:p>
        </p:txBody>
      </p:sp>
    </p:spTree>
    <p:extLst>
      <p:ext uri="{BB962C8B-B14F-4D97-AF65-F5344CB8AC3E}">
        <p14:creationId xmlns:p14="http://schemas.microsoft.com/office/powerpoint/2010/main" val="98491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10</a:t>
            </a:fld>
            <a:endParaRPr lang="fr-FR"/>
          </a:p>
        </p:txBody>
      </p:sp>
    </p:spTree>
    <p:extLst>
      <p:ext uri="{BB962C8B-B14F-4D97-AF65-F5344CB8AC3E}">
        <p14:creationId xmlns:p14="http://schemas.microsoft.com/office/powerpoint/2010/main" val="305792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11</a:t>
            </a:fld>
            <a:endParaRPr lang="fr-FR"/>
          </a:p>
        </p:txBody>
      </p:sp>
    </p:spTree>
    <p:extLst>
      <p:ext uri="{BB962C8B-B14F-4D97-AF65-F5344CB8AC3E}">
        <p14:creationId xmlns:p14="http://schemas.microsoft.com/office/powerpoint/2010/main" val="354036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2075" y="746125"/>
            <a:ext cx="6615113" cy="37226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1893FDB-506E-4A22-B5E3-C25BEE43EEEB}" type="slidenum">
              <a:rPr lang="fr-FR" smtClean="0"/>
              <a:pPr/>
              <a:t>12</a:t>
            </a:fld>
            <a:endParaRPr lang="fr-FR"/>
          </a:p>
        </p:txBody>
      </p:sp>
    </p:spTree>
    <p:extLst>
      <p:ext uri="{BB962C8B-B14F-4D97-AF65-F5344CB8AC3E}">
        <p14:creationId xmlns:p14="http://schemas.microsoft.com/office/powerpoint/2010/main" val="3514826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51070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2909740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373893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286617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408761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226004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252211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55211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124936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148990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EEEC734C-5385-4CA3-AD9F-31B61F9F3BE9}" type="datetimeFigureOut">
              <a:rPr lang="fr-FR" smtClean="0"/>
              <a:pPr/>
              <a:t>11/10/2021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C54E7CF8-1E39-4931-9017-D30ECB780174}" type="slidenum">
              <a:rPr lang="fr-FR" smtClean="0"/>
              <a:pPr/>
              <a:t>‹N°›</a:t>
            </a:fld>
            <a:endParaRPr lang="fr-FR"/>
          </a:p>
        </p:txBody>
      </p:sp>
    </p:spTree>
    <p:extLst>
      <p:ext uri="{BB962C8B-B14F-4D97-AF65-F5344CB8AC3E}">
        <p14:creationId xmlns:p14="http://schemas.microsoft.com/office/powerpoint/2010/main" val="2890177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EEC734C-5385-4CA3-AD9F-31B61F9F3BE9}" type="datetimeFigureOut">
              <a:rPr lang="fr-FR" smtClean="0"/>
              <a:pPr/>
              <a:t>11/10/2021</a:t>
            </a:fld>
            <a:endParaRPr lang="fr-F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4E7CF8-1E39-4931-9017-D30ECB780174}" type="slidenum">
              <a:rPr lang="fr-FR" smtClean="0"/>
              <a:pPr/>
              <a:t>‹N°›</a:t>
            </a:fld>
            <a:endParaRPr lang="fr-FR"/>
          </a:p>
        </p:txBody>
      </p:sp>
    </p:spTree>
    <p:extLst>
      <p:ext uri="{BB962C8B-B14F-4D97-AF65-F5344CB8AC3E}">
        <p14:creationId xmlns:p14="http://schemas.microsoft.com/office/powerpoint/2010/main" val="27933509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emf"/><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34.jp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Age9iqPpyKUPr&#233;sentation" TargetMode="External"/><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em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emf"/><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em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BDCE21E-4BF1-45D0-92DC-7970CCFBDAC9}"/>
              </a:ext>
            </a:extLst>
          </p:cNvPr>
          <p:cNvPicPr>
            <a:picLocks noChangeAspect="1"/>
          </p:cNvPicPr>
          <p:nvPr/>
        </p:nvPicPr>
        <p:blipFill>
          <a:blip r:embed="rId2"/>
          <a:stretch>
            <a:fillRect/>
          </a:stretch>
        </p:blipFill>
        <p:spPr>
          <a:xfrm>
            <a:off x="2862470" y="0"/>
            <a:ext cx="3611764" cy="51435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6088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8" y="1356664"/>
            <a:ext cx="5675549" cy="810478"/>
          </a:xfrm>
          <a:prstGeom prst="rect">
            <a:avLst/>
          </a:prstGeom>
        </p:spPr>
        <p:txBody>
          <a:bodyPr wrap="square">
            <a:spAutoFit/>
          </a:bodyPr>
          <a:lstStyle/>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Les 20 engagements </a:t>
            </a:r>
          </a:p>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ENVIRONNEMENT ET CLIMAT</a:t>
            </a:r>
            <a:endParaRPr lang="fr-FR" sz="2000" dirty="0">
              <a:solidFill>
                <a:srgbClr val="595959"/>
              </a:solidFill>
              <a:latin typeface="Arial" panose="020B060402020202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grpSp>
        <p:nvGrpSpPr>
          <p:cNvPr id="7" name="Groupe 6">
            <a:extLst>
              <a:ext uri="{FF2B5EF4-FFF2-40B4-BE49-F238E27FC236}">
                <a16:creationId xmlns:a16="http://schemas.microsoft.com/office/drawing/2014/main" id="{2DB51B08-7D08-3F40-9B35-F92AA3FBF0C4}"/>
              </a:ext>
            </a:extLst>
          </p:cNvPr>
          <p:cNvGrpSpPr/>
          <p:nvPr/>
        </p:nvGrpSpPr>
        <p:grpSpPr>
          <a:xfrm>
            <a:off x="563507" y="2280563"/>
            <a:ext cx="1900105" cy="1048212"/>
            <a:chOff x="249968" y="2355053"/>
            <a:chExt cx="1900105" cy="1048212"/>
          </a:xfrm>
        </p:grpSpPr>
        <p:grpSp>
          <p:nvGrpSpPr>
            <p:cNvPr id="4" name="Groupe 3">
              <a:extLst>
                <a:ext uri="{FF2B5EF4-FFF2-40B4-BE49-F238E27FC236}">
                  <a16:creationId xmlns:a16="http://schemas.microsoft.com/office/drawing/2014/main" id="{28B543B1-960C-6040-8232-ED63711AE671}"/>
                </a:ext>
              </a:extLst>
            </p:cNvPr>
            <p:cNvGrpSpPr/>
            <p:nvPr/>
          </p:nvGrpSpPr>
          <p:grpSpPr>
            <a:xfrm>
              <a:off x="249968" y="2355053"/>
              <a:ext cx="1900105" cy="1048212"/>
              <a:chOff x="249968" y="2355053"/>
              <a:chExt cx="1900105" cy="1048212"/>
            </a:xfrm>
          </p:grpSpPr>
          <p:pic>
            <p:nvPicPr>
              <p:cNvPr id="9" name="Image 8">
                <a:extLst>
                  <a:ext uri="{FF2B5EF4-FFF2-40B4-BE49-F238E27FC236}">
                    <a16:creationId xmlns:a16="http://schemas.microsoft.com/office/drawing/2014/main" id="{BBC739CE-960E-8744-8137-9459A554946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9968" y="2355053"/>
                <a:ext cx="834912" cy="1048211"/>
              </a:xfrm>
              <a:prstGeom prst="rect">
                <a:avLst/>
              </a:prstGeom>
            </p:spPr>
          </p:pic>
          <p:pic>
            <p:nvPicPr>
              <p:cNvPr id="12" name="Image 11">
                <a:extLst>
                  <a:ext uri="{FF2B5EF4-FFF2-40B4-BE49-F238E27FC236}">
                    <a16:creationId xmlns:a16="http://schemas.microsoft.com/office/drawing/2014/main" id="{0EDB3F12-3555-BF4B-A1D4-977EEE329C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24290" y="2724741"/>
                <a:ext cx="925783" cy="678524"/>
              </a:xfrm>
              <a:prstGeom prst="rect">
                <a:avLst/>
              </a:prstGeom>
            </p:spPr>
          </p:pic>
        </p:grpSp>
        <p:pic>
          <p:nvPicPr>
            <p:cNvPr id="14" name="Image 13">
              <a:extLst>
                <a:ext uri="{FF2B5EF4-FFF2-40B4-BE49-F238E27FC236}">
                  <a16:creationId xmlns:a16="http://schemas.microsoft.com/office/drawing/2014/main" id="{87909E7E-07C4-5F47-B3D5-294324A859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24290" y="2418760"/>
              <a:ext cx="241172" cy="187031"/>
            </a:xfrm>
            <a:prstGeom prst="rect">
              <a:avLst/>
            </a:prstGeom>
          </p:spPr>
        </p:pic>
      </p:grpSp>
      <p:pic>
        <p:nvPicPr>
          <p:cNvPr id="16" name="Image 15">
            <a:extLst>
              <a:ext uri="{FF2B5EF4-FFF2-40B4-BE49-F238E27FC236}">
                <a16:creationId xmlns:a16="http://schemas.microsoft.com/office/drawing/2014/main" id="{C3049477-3C80-104A-B0F8-7D1D35D4E7B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0967" y="3606456"/>
            <a:ext cx="1635146" cy="740843"/>
          </a:xfrm>
          <a:prstGeom prst="rect">
            <a:avLst/>
          </a:prstGeom>
        </p:spPr>
      </p:pic>
      <p:pic>
        <p:nvPicPr>
          <p:cNvPr id="18" name="Image 17">
            <a:extLst>
              <a:ext uri="{FF2B5EF4-FFF2-40B4-BE49-F238E27FC236}">
                <a16:creationId xmlns:a16="http://schemas.microsoft.com/office/drawing/2014/main" id="{F62E90F4-F99E-2B4D-BC57-EC935C05B94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86856" y="2328804"/>
            <a:ext cx="1635147" cy="951727"/>
          </a:xfrm>
          <a:prstGeom prst="rect">
            <a:avLst/>
          </a:prstGeom>
        </p:spPr>
      </p:pic>
      <p:pic>
        <p:nvPicPr>
          <p:cNvPr id="20" name="Image 19">
            <a:extLst>
              <a:ext uri="{FF2B5EF4-FFF2-40B4-BE49-F238E27FC236}">
                <a16:creationId xmlns:a16="http://schemas.microsoft.com/office/drawing/2014/main" id="{123BCC97-8586-4F40-B057-6FE546D0845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50550" y="3606456"/>
            <a:ext cx="2039653" cy="754734"/>
          </a:xfrm>
          <a:prstGeom prst="rect">
            <a:avLst/>
          </a:prstGeom>
        </p:spPr>
      </p:pic>
      <p:pic>
        <p:nvPicPr>
          <p:cNvPr id="22" name="Image 21">
            <a:extLst>
              <a:ext uri="{FF2B5EF4-FFF2-40B4-BE49-F238E27FC236}">
                <a16:creationId xmlns:a16="http://schemas.microsoft.com/office/drawing/2014/main" id="{E40CAADA-E294-EE4B-B813-8CE3CF7DD2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09587" y="2344270"/>
            <a:ext cx="1866143" cy="849334"/>
          </a:xfrm>
          <a:prstGeom prst="rect">
            <a:avLst/>
          </a:prstGeom>
        </p:spPr>
      </p:pic>
    </p:spTree>
    <p:extLst>
      <p:ext uri="{BB962C8B-B14F-4D97-AF65-F5344CB8AC3E}">
        <p14:creationId xmlns:p14="http://schemas.microsoft.com/office/powerpoint/2010/main" val="27363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A70A0D30-62DD-4353-83B3-10826ADAAC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pic>
        <p:nvPicPr>
          <p:cNvPr id="3" name="Image 2">
            <a:extLst>
              <a:ext uri="{FF2B5EF4-FFF2-40B4-BE49-F238E27FC236}">
                <a16:creationId xmlns:a16="http://schemas.microsoft.com/office/drawing/2014/main" id="{147BEED3-78A3-AE49-8258-7226494D0A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2246" y="1219200"/>
            <a:ext cx="5219700" cy="3924300"/>
          </a:xfrm>
          <a:prstGeom prst="rect">
            <a:avLst/>
          </a:prstGeom>
        </p:spPr>
      </p:pic>
      <p:sp>
        <p:nvSpPr>
          <p:cNvPr id="11" name="Rectangle 10">
            <a:extLst>
              <a:ext uri="{FF2B5EF4-FFF2-40B4-BE49-F238E27FC236}">
                <a16:creationId xmlns:a16="http://schemas.microsoft.com/office/drawing/2014/main" id="{D4DA5B00-6DE1-C14C-ABBB-3EB4A032E767}"/>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841116" y="2743536"/>
            <a:ext cx="1838696" cy="948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0220" y="1416494"/>
            <a:ext cx="4319724" cy="2844625"/>
          </a:xfrm>
          <a:prstGeom prst="rect">
            <a:avLst/>
          </a:prstGeom>
        </p:spPr>
        <p:txBody>
          <a:bodyPr vert="horz" wrap="square" numCol="1" anchor="t" anchorCtr="0">
            <a:spAutoFit/>
          </a:bodyPr>
          <a:lstStyle/>
          <a:p>
            <a:pPr marL="971550" indent="-285750">
              <a:lnSpc>
                <a:spcPct val="107000"/>
              </a:lnSpc>
              <a:buClr>
                <a:srgbClr val="9BBB59"/>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Concertation de la population : en phase amont règlementaire « création » de ZAC et en phase opérationnelle</a:t>
            </a:r>
          </a:p>
          <a:p>
            <a:pPr marL="685800">
              <a:lnSpc>
                <a:spcPct val="107000"/>
              </a:lnSpc>
              <a:buClr>
                <a:srgbClr val="9BBB59"/>
              </a:buClr>
            </a:pPr>
            <a:endPar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971550" indent="-285750">
              <a:lnSpc>
                <a:spcPct val="107000"/>
              </a:lnSpc>
              <a:buClr>
                <a:srgbClr val="9BBB59"/>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Montage de la ZAC spécifique (ZAC à participations)</a:t>
            </a:r>
          </a:p>
          <a:p>
            <a:pPr marL="685800">
              <a:lnSpc>
                <a:spcPct val="107000"/>
              </a:lnSpc>
              <a:buClr>
                <a:srgbClr val="9BBB59"/>
              </a:buClr>
            </a:pPr>
            <a:endPar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971550" indent="-285750">
              <a:lnSpc>
                <a:spcPct val="107000"/>
              </a:lnSpc>
              <a:buClr>
                <a:srgbClr val="9BBB59"/>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Un PLU innovant dès le début de la conception du projet avec des Orientations d’Aménagement et de Programmation</a:t>
            </a:r>
          </a:p>
          <a:p>
            <a:pPr marL="971550" indent="-285750">
              <a:lnSpc>
                <a:spcPct val="107000"/>
              </a:lnSpc>
              <a:buClr>
                <a:srgbClr val="9BBB59"/>
              </a:buClr>
              <a:buFont typeface="Arial" panose="020B0604020202020204" pitchFamily="34" charset="0"/>
              <a:buChar char="•"/>
            </a:pPr>
            <a:endPar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marL="971550" indent="-285750">
              <a:lnSpc>
                <a:spcPct val="107000"/>
              </a:lnSpc>
              <a:buClr>
                <a:srgbClr val="9BBB59"/>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 référentiel DD aménageur et constructeur, outil primordial de l’aménagement et de la construction durable</a:t>
            </a:r>
          </a:p>
        </p:txBody>
      </p:sp>
      <p:sp>
        <p:nvSpPr>
          <p:cNvPr id="9" name="Ellipse 8">
            <a:extLst>
              <a:ext uri="{FF2B5EF4-FFF2-40B4-BE49-F238E27FC236}">
                <a16:creationId xmlns:a16="http://schemas.microsoft.com/office/drawing/2014/main" id="{F13E2AE3-4137-F244-82BC-002E5B68E0FE}"/>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0" name="Image 9">
            <a:extLst>
              <a:ext uri="{FF2B5EF4-FFF2-40B4-BE49-F238E27FC236}">
                <a16:creationId xmlns:a16="http://schemas.microsoft.com/office/drawing/2014/main" id="{E12A4EE9-E005-A544-912E-01127D9490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3" name="Titre 1">
            <a:extLst>
              <a:ext uri="{FF2B5EF4-FFF2-40B4-BE49-F238E27FC236}">
                <a16:creationId xmlns:a16="http://schemas.microsoft.com/office/drawing/2014/main" id="{FD269377-7A3F-1E43-9CA5-094659D7F522}"/>
              </a:ext>
            </a:extLst>
          </p:cNvPr>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4" name="Bouée 3">
            <a:extLst>
              <a:ext uri="{FF2B5EF4-FFF2-40B4-BE49-F238E27FC236}">
                <a16:creationId xmlns:a16="http://schemas.microsoft.com/office/drawing/2014/main" id="{C1F8872B-BA7A-6B41-AA29-6879C55272BE}"/>
              </a:ext>
            </a:extLst>
          </p:cNvPr>
          <p:cNvSpPr/>
          <p:nvPr/>
        </p:nvSpPr>
        <p:spPr>
          <a:xfrm>
            <a:off x="6819885" y="2968534"/>
            <a:ext cx="3744686" cy="3744686"/>
          </a:xfrm>
          <a:prstGeom prst="donut">
            <a:avLst/>
          </a:prstGeom>
          <a:solidFill>
            <a:srgbClr val="9BBB59">
              <a:alpha val="597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64012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8" y="1488648"/>
            <a:ext cx="3109108" cy="2888996"/>
          </a:xfrm>
          <a:prstGeom prst="rect">
            <a:avLst/>
          </a:prstGeom>
        </p:spPr>
        <p:txBody>
          <a:bodyPr wrap="square">
            <a:spAutoFit/>
          </a:bodyPr>
          <a:lstStyle/>
          <a:p>
            <a:pPr algn="just" defTabSz="685800">
              <a:lnSpc>
                <a:spcPct val="90000"/>
              </a:lnSpc>
              <a:spcBef>
                <a:spcPts val="750"/>
              </a:spcBef>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Le processus de la création </a:t>
            </a:r>
          </a:p>
          <a:p>
            <a:pPr>
              <a:spcAft>
                <a:spcPts val="800"/>
              </a:spcAft>
              <a:buClr>
                <a:srgbClr val="00AFC1"/>
              </a:buClr>
            </a:pPr>
            <a:endPar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appréhension spécifique de la question foncière : ZAC à maitrise partielle </a:t>
            </a: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optimisation du bilan (cout portage foncier) montage financier. </a:t>
            </a: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ZAC à participations (les participation versées par les constructeurs représentent près d’1/5</a:t>
            </a:r>
            <a:r>
              <a:rPr lang="fr-FR" sz="1200" baseline="300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ème</a:t>
            </a: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des recettes du projet</a:t>
            </a:r>
          </a:p>
          <a:p>
            <a:pPr>
              <a:spcAft>
                <a:spcPts val="800"/>
              </a:spcAft>
              <a:buClr>
                <a:srgbClr val="00AFC1"/>
              </a:buClr>
            </a:pPr>
            <a:r>
              <a:rPr lang="fr-FR"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a:t>
            </a: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pic>
        <p:nvPicPr>
          <p:cNvPr id="9" name="Image 8"/>
          <p:cNvPicPr/>
          <p:nvPr/>
        </p:nvPicPr>
        <p:blipFill>
          <a:blip r:embed="rId5"/>
          <a:stretch>
            <a:fillRect/>
          </a:stretch>
        </p:blipFill>
        <p:spPr>
          <a:xfrm>
            <a:off x="3843230" y="1488408"/>
            <a:ext cx="4983156" cy="3390932"/>
          </a:xfrm>
          <a:prstGeom prst="rect">
            <a:avLst/>
          </a:prstGeom>
          <a:ln>
            <a:solidFill>
              <a:schemeClr val="tx1"/>
            </a:solidFill>
          </a:ln>
        </p:spPr>
      </p:pic>
    </p:spTree>
    <p:extLst>
      <p:ext uri="{BB962C8B-B14F-4D97-AF65-F5344CB8AC3E}">
        <p14:creationId xmlns:p14="http://schemas.microsoft.com/office/powerpoint/2010/main" val="3488723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5E01D6-85B1-8942-AD22-8A5546E22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0"/>
            <a:ext cx="9144000" cy="5130800"/>
          </a:xfrm>
          <a:prstGeom prst="rect">
            <a:avLst/>
          </a:prstGeom>
        </p:spPr>
      </p:pic>
      <p:sp>
        <p:nvSpPr>
          <p:cNvPr id="4" name="Rectangle 3">
            <a:extLst>
              <a:ext uri="{FF2B5EF4-FFF2-40B4-BE49-F238E27FC236}">
                <a16:creationId xmlns:a16="http://schemas.microsoft.com/office/drawing/2014/main" id="{F8E9DECA-EA3A-4F44-BE20-94B423E22D9D}"/>
              </a:ext>
            </a:extLst>
          </p:cNvPr>
          <p:cNvSpPr/>
          <p:nvPr/>
        </p:nvSpPr>
        <p:spPr>
          <a:xfrm>
            <a:off x="0" y="0"/>
            <a:ext cx="9144000" cy="5143500"/>
          </a:xfrm>
          <a:prstGeom prst="rect">
            <a:avLst/>
          </a:prstGeom>
          <a:solidFill>
            <a:srgbClr val="00AFC1">
              <a:alpha val="816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AFC1"/>
              </a:solidFill>
            </a:endParaRPr>
          </a:p>
        </p:txBody>
      </p:sp>
      <p:sp>
        <p:nvSpPr>
          <p:cNvPr id="5" name="Ellipse 4">
            <a:extLst>
              <a:ext uri="{FF2B5EF4-FFF2-40B4-BE49-F238E27FC236}">
                <a16:creationId xmlns:a16="http://schemas.microsoft.com/office/drawing/2014/main" id="{3FF8FE85-D878-CD44-9B97-0FFC02CE69A7}"/>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DF28641A-FF54-1549-9F87-CED4E8E223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0" name="Autre processus 9">
            <a:extLst>
              <a:ext uri="{FF2B5EF4-FFF2-40B4-BE49-F238E27FC236}">
                <a16:creationId xmlns:a16="http://schemas.microsoft.com/office/drawing/2014/main" id="{D1D9C86C-CBE9-9F4A-A002-0D56E7606195}"/>
              </a:ext>
            </a:extLst>
          </p:cNvPr>
          <p:cNvSpPr/>
          <p:nvPr/>
        </p:nvSpPr>
        <p:spPr>
          <a:xfrm>
            <a:off x="3349556" y="1627875"/>
            <a:ext cx="2444885" cy="687422"/>
          </a:xfrm>
          <a:prstGeom prst="flowChartAlternateProcess">
            <a:avLst/>
          </a:prstGeom>
          <a:solidFill>
            <a:schemeClr val="bg1">
              <a:alpha val="2042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78873" y="1716472"/>
            <a:ext cx="7786253" cy="2412968"/>
          </a:xfrm>
          <a:prstGeom prst="rect">
            <a:avLst/>
          </a:prstGeom>
          <a:noFill/>
        </p:spPr>
        <p:txBody>
          <a:bodyPr wrap="square" rtlCol="0">
            <a:spAutoFit/>
          </a:bodyPr>
          <a:lstStyle/>
          <a:p>
            <a:pPr lvl="0" algn="ctr">
              <a:lnSpc>
                <a:spcPct val="90000"/>
              </a:lnSpc>
              <a:spcBef>
                <a:spcPct val="0"/>
              </a:spcBef>
              <a:defRPr/>
            </a:pPr>
            <a:r>
              <a:rPr lang="fr-RE" sz="3600" b="1" dirty="0">
                <a:solidFill>
                  <a:schemeClr val="bg1"/>
                </a:solidFill>
                <a:latin typeface="Arial" charset="0"/>
                <a:ea typeface="Arial" charset="0"/>
                <a:cs typeface="Arial" charset="0"/>
              </a:rPr>
              <a:t>PARTIE II </a:t>
            </a:r>
          </a:p>
          <a:p>
            <a:pPr lvl="0" algn="ctr">
              <a:lnSpc>
                <a:spcPct val="90000"/>
              </a:lnSpc>
              <a:spcBef>
                <a:spcPct val="0"/>
              </a:spcBef>
              <a:defRPr/>
            </a:pPr>
            <a:endParaRPr lang="fr-RE" sz="3200" b="1" dirty="0">
              <a:solidFill>
                <a:schemeClr val="bg1"/>
              </a:solidFill>
              <a:latin typeface="Arial" charset="0"/>
              <a:ea typeface="Arial" charset="0"/>
              <a:cs typeface="Arial" charset="0"/>
            </a:endParaRPr>
          </a:p>
          <a:p>
            <a:pPr lvl="0" algn="ctr">
              <a:lnSpc>
                <a:spcPct val="90000"/>
              </a:lnSpc>
              <a:spcBef>
                <a:spcPct val="0"/>
              </a:spcBef>
              <a:defRPr/>
            </a:pPr>
            <a:r>
              <a:rPr lang="fr-FR" sz="3200" dirty="0">
                <a:solidFill>
                  <a:schemeClr val="bg1"/>
                </a:solidFill>
                <a:latin typeface="Arial" charset="0"/>
                <a:ea typeface="Arial" charset="0"/>
                <a:cs typeface="Arial" charset="0"/>
              </a:rPr>
              <a:t>Présentation du </a:t>
            </a:r>
          </a:p>
          <a:p>
            <a:pPr lvl="0" algn="ctr">
              <a:lnSpc>
                <a:spcPct val="90000"/>
              </a:lnSpc>
              <a:spcBef>
                <a:spcPct val="0"/>
              </a:spcBef>
              <a:defRPr/>
            </a:pPr>
            <a:r>
              <a:rPr lang="fr-FR" sz="3200" dirty="0">
                <a:solidFill>
                  <a:schemeClr val="bg1"/>
                </a:solidFill>
                <a:latin typeface="Arial" charset="0"/>
                <a:ea typeface="Arial" charset="0"/>
                <a:cs typeface="Arial" charset="0"/>
              </a:rPr>
              <a:t>Cœur de Ville de La Possession</a:t>
            </a:r>
          </a:p>
          <a:p>
            <a:pPr algn="ctr"/>
            <a:endParaRPr lang="fr-FR" sz="3200" dirty="0">
              <a:latin typeface="Arial" charset="0"/>
              <a:ea typeface="Arial" charset="0"/>
              <a:cs typeface="Arial" charset="0"/>
            </a:endParaRPr>
          </a:p>
        </p:txBody>
      </p:sp>
    </p:spTree>
    <p:extLst>
      <p:ext uri="{BB962C8B-B14F-4D97-AF65-F5344CB8AC3E}">
        <p14:creationId xmlns:p14="http://schemas.microsoft.com/office/powerpoint/2010/main" val="103613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EC57CC6-E779-5245-AE60-4B94D54AA1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226031" y="4486184"/>
            <a:ext cx="9370031" cy="955518"/>
          </a:xfrm>
          <a:prstGeom prst="rect">
            <a:avLst/>
          </a:prstGeom>
        </p:spPr>
      </p:pic>
      <p:sp>
        <p:nvSpPr>
          <p:cNvPr id="2" name="ZoneTexte 1"/>
          <p:cNvSpPr txBox="1"/>
          <p:nvPr/>
        </p:nvSpPr>
        <p:spPr>
          <a:xfrm>
            <a:off x="5801096" y="3509158"/>
            <a:ext cx="765959" cy="300082"/>
          </a:xfrm>
          <a:prstGeom prst="rect">
            <a:avLst/>
          </a:prstGeom>
          <a:solidFill>
            <a:srgbClr val="F8F8F8">
              <a:alpha val="50196"/>
            </a:srgbClr>
          </a:solidFill>
          <a:ln>
            <a:solidFill>
              <a:srgbClr val="C91596"/>
            </a:solidFill>
          </a:ln>
        </p:spPr>
        <p:txBody>
          <a:bodyPr wrap="square" rtlCol="0">
            <a:spAutoFit/>
          </a:bodyPr>
          <a:lstStyle/>
          <a:p>
            <a:pPr algn="ctr"/>
            <a:r>
              <a:rPr lang="fr-FR" sz="1350" dirty="0"/>
              <a:t>34 Ha</a:t>
            </a:r>
          </a:p>
        </p:txBody>
      </p:sp>
      <p:sp>
        <p:nvSpPr>
          <p:cNvPr id="7" name="Rectangle 6">
            <a:extLst>
              <a:ext uri="{FF2B5EF4-FFF2-40B4-BE49-F238E27FC236}">
                <a16:creationId xmlns:a16="http://schemas.microsoft.com/office/drawing/2014/main" id="{9FD662CE-24DA-2A43-A015-864CEB8E3FE3}"/>
              </a:ext>
            </a:extLst>
          </p:cNvPr>
          <p:cNvSpPr/>
          <p:nvPr/>
        </p:nvSpPr>
        <p:spPr>
          <a:xfrm>
            <a:off x="1" y="8709"/>
            <a:ext cx="9144000" cy="2506377"/>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bject 6"/>
          <p:cNvSpPr/>
          <p:nvPr/>
        </p:nvSpPr>
        <p:spPr>
          <a:xfrm>
            <a:off x="4141146" y="1253188"/>
            <a:ext cx="4771471" cy="2992595"/>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350" dirty="0"/>
          </a:p>
        </p:txBody>
      </p:sp>
      <p:sp>
        <p:nvSpPr>
          <p:cNvPr id="4" name="Titre 6"/>
          <p:cNvSpPr txBox="1">
            <a:spLocks/>
          </p:cNvSpPr>
          <p:nvPr/>
        </p:nvSpPr>
        <p:spPr>
          <a:xfrm>
            <a:off x="627145" y="367741"/>
            <a:ext cx="8846287" cy="994172"/>
          </a:xfrm>
          <a:prstGeom prst="rect">
            <a:avLst/>
          </a:prstGeom>
        </p:spPr>
        <p:txBody>
          <a:bodyPr>
            <a:normAutofit/>
          </a:bodyPr>
          <a:lstStyle/>
          <a:p>
            <a:pPr defTabSz="685800">
              <a:lnSpc>
                <a:spcPct val="90000"/>
              </a:lnSpc>
              <a:spcBef>
                <a:spcPct val="0"/>
              </a:spcBef>
              <a:defRPr/>
            </a:pPr>
            <a:r>
              <a:rPr lang="fr-RE" sz="3300" b="1" dirty="0">
                <a:solidFill>
                  <a:schemeClr val="bg1"/>
                </a:solidFill>
                <a:latin typeface="Arial" panose="020B0604020202020204" pitchFamily="34" charset="0"/>
                <a:ea typeface="+mj-ea"/>
                <a:cs typeface="Arial" panose="020B0604020202020204" pitchFamily="34" charset="0"/>
              </a:rPr>
              <a:t>PARTIE II </a:t>
            </a:r>
          </a:p>
          <a:p>
            <a:pPr defTabSz="685800">
              <a:lnSpc>
                <a:spcPct val="90000"/>
              </a:lnSpc>
              <a:spcBef>
                <a:spcPct val="0"/>
              </a:spcBef>
              <a:defRPr/>
            </a:pPr>
            <a:r>
              <a:rPr lang="fr-RE" sz="2000" dirty="0">
                <a:solidFill>
                  <a:schemeClr val="bg1"/>
                </a:solidFill>
                <a:latin typeface="Arial" panose="020B0604020202020204" pitchFamily="34" charset="0"/>
                <a:ea typeface="+mj-ea"/>
                <a:cs typeface="Arial" panose="020B0604020202020204" pitchFamily="34" charset="0"/>
              </a:rPr>
              <a:t>Le périmètre de l’écoquartier Cœur de Ville</a:t>
            </a:r>
            <a:endParaRPr lang="fr-FR" sz="2000" dirty="0">
              <a:solidFill>
                <a:schemeClr val="bg1"/>
              </a:solidFill>
              <a:latin typeface="Arial" panose="020B0604020202020204" pitchFamily="34" charset="0"/>
              <a:ea typeface="+mj-ea"/>
              <a:cs typeface="Arial" panose="020B0604020202020204" pitchFamily="34" charset="0"/>
            </a:endParaRPr>
          </a:p>
        </p:txBody>
      </p:sp>
      <p:pic>
        <p:nvPicPr>
          <p:cNvPr id="5" name="Image 4">
            <a:extLst>
              <a:ext uri="{FF2B5EF4-FFF2-40B4-BE49-F238E27FC236}">
                <a16:creationId xmlns:a16="http://schemas.microsoft.com/office/drawing/2014/main" id="{3ED28AE1-936A-AE4F-9C4B-818B1FC2C5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7136" y="1253187"/>
            <a:ext cx="3237359" cy="1712203"/>
          </a:xfrm>
          <a:prstGeom prst="rect">
            <a:avLst/>
          </a:prstGeom>
        </p:spPr>
      </p:pic>
      <p:sp>
        <p:nvSpPr>
          <p:cNvPr id="9" name="Ellipse 8">
            <a:extLst>
              <a:ext uri="{FF2B5EF4-FFF2-40B4-BE49-F238E27FC236}">
                <a16:creationId xmlns:a16="http://schemas.microsoft.com/office/drawing/2014/main" id="{DFEEE370-EC2C-664C-9347-61105290E0D6}"/>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0" name="Image 9">
            <a:extLst>
              <a:ext uri="{FF2B5EF4-FFF2-40B4-BE49-F238E27FC236}">
                <a16:creationId xmlns:a16="http://schemas.microsoft.com/office/drawing/2014/main" id="{620DAAB5-D29B-5F4A-8659-F6E5A2DC0C7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3" name="Rectangle 12">
            <a:extLst>
              <a:ext uri="{FF2B5EF4-FFF2-40B4-BE49-F238E27FC236}">
                <a16:creationId xmlns:a16="http://schemas.microsoft.com/office/drawing/2014/main" id="{6E0A6BF8-9B62-EA4E-846C-400EDB73BAAA}"/>
              </a:ext>
            </a:extLst>
          </p:cNvPr>
          <p:cNvSpPr/>
          <p:nvPr/>
        </p:nvSpPr>
        <p:spPr>
          <a:xfrm>
            <a:off x="717136" y="3008856"/>
            <a:ext cx="3192626" cy="1477328"/>
          </a:xfrm>
          <a:prstGeom prst="rect">
            <a:avLst/>
          </a:prstGeom>
        </p:spPr>
        <p:txBody>
          <a:bodyPr wrap="square">
            <a:spAutoFit/>
          </a:bodyPr>
          <a:lstStyle/>
          <a:p>
            <a:pPr algn="just" fontAlgn="base"/>
            <a:r>
              <a:rPr lang="fr-FR" sz="1200" dirty="0">
                <a:solidFill>
                  <a:schemeClr val="tx1">
                    <a:lumMod val="65000"/>
                    <a:lumOff val="35000"/>
                  </a:schemeClr>
                </a:solidFill>
                <a:latin typeface="Arial" charset="0"/>
                <a:ea typeface="Arial" charset="0"/>
                <a:cs typeface="Arial" charset="0"/>
              </a:rPr>
              <a:t>Au cœur d’un territoire en fort développement, La Possession est positionnée sur un axe stratégique entre les deux grands pôles économiques et administratifs de l’île de La Réunion : Saint-Denis et Le Port.</a:t>
            </a:r>
          </a:p>
          <a:p>
            <a:pPr algn="just" fontAlgn="base"/>
            <a:endParaRPr lang="fr-FR" dirty="0">
              <a:solidFill>
                <a:schemeClr val="tx1">
                  <a:lumMod val="65000"/>
                  <a:lumOff val="35000"/>
                </a:schemeClr>
              </a:solidFill>
              <a:latin typeface="Arial" charset="0"/>
              <a:ea typeface="Arial" charset="0"/>
              <a:cs typeface="Arial" charset="0"/>
            </a:endParaRPr>
          </a:p>
        </p:txBody>
      </p:sp>
    </p:spTree>
    <p:extLst>
      <p:ext uri="{BB962C8B-B14F-4D97-AF65-F5344CB8AC3E}">
        <p14:creationId xmlns:p14="http://schemas.microsoft.com/office/powerpoint/2010/main" val="358977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4134A9D-A1F9-1145-BEF2-21F46C3F3AFE}"/>
              </a:ext>
            </a:extLst>
          </p:cNvPr>
          <p:cNvSpPr/>
          <p:nvPr/>
        </p:nvSpPr>
        <p:spPr>
          <a:xfrm>
            <a:off x="4728295" y="1236433"/>
            <a:ext cx="6591574" cy="39349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6FCE18EB-BAAA-9F46-808A-BCD2F207C4F5}"/>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a:extLst>
              <a:ext uri="{FF2B5EF4-FFF2-40B4-BE49-F238E27FC236}">
                <a16:creationId xmlns:a16="http://schemas.microsoft.com/office/drawing/2014/main" id="{03DBF279-0993-1B44-81CB-2238A0473C3D}"/>
              </a:ext>
            </a:extLst>
          </p:cNvPr>
          <p:cNvSpPr txBox="1">
            <a:spLocks/>
          </p:cNvSpPr>
          <p:nvPr/>
        </p:nvSpPr>
        <p:spPr>
          <a:xfrm>
            <a:off x="494827" y="164389"/>
            <a:ext cx="7308745" cy="10877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RE" sz="3300" b="1" dirty="0">
                <a:solidFill>
                  <a:schemeClr val="bg1"/>
                </a:solidFill>
                <a:latin typeface="Arial" panose="020B0604020202020204" pitchFamily="34" charset="0"/>
                <a:ea typeface="+mj-ea"/>
                <a:cs typeface="Arial" panose="020B0604020202020204" pitchFamily="34" charset="0"/>
              </a:rPr>
              <a:t>PARTIE II </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7" name="Espace réservé du contenu 2"/>
          <p:cNvSpPr>
            <a:spLocks noGrp="1"/>
          </p:cNvSpPr>
          <p:nvPr>
            <p:ph idx="1"/>
          </p:nvPr>
        </p:nvSpPr>
        <p:spPr>
          <a:xfrm>
            <a:off x="494826" y="1451130"/>
            <a:ext cx="4056853" cy="2565698"/>
          </a:xfrm>
          <a:noFill/>
        </p:spPr>
        <p:txBody>
          <a:bodyPr>
            <a:noAutofit/>
          </a:bodyPr>
          <a:lstStyle/>
          <a:p>
            <a:pPr marL="0" indent="0" algn="just">
              <a:buNone/>
            </a:pPr>
            <a:r>
              <a:rPr lang="fr-FR" sz="1600" b="1" dirty="0">
                <a:solidFill>
                  <a:srgbClr val="9BBB59"/>
                </a:solidFill>
                <a:latin typeface="Arial" panose="020B0604020202020204" pitchFamily="34" charset="0"/>
                <a:cs typeface="Arial" panose="020B0604020202020204" pitchFamily="34" charset="0"/>
              </a:rPr>
              <a:t>Contexte</a:t>
            </a:r>
            <a:endParaRPr lang="fr-FR" sz="1600" dirty="0">
              <a:solidFill>
                <a:srgbClr val="595959"/>
              </a:solidFill>
              <a:latin typeface="Arial" panose="020B0604020202020204" pitchFamily="34" charset="0"/>
              <a:cs typeface="Arial" panose="020B0604020202020204" pitchFamily="34" charset="0"/>
            </a:endParaRPr>
          </a:p>
          <a:p>
            <a:pPr marL="0" indent="0" algn="just" fontAlgn="base">
              <a:buNone/>
            </a:pPr>
            <a:endParaRPr lang="fr-FR" sz="1200" dirty="0">
              <a:solidFill>
                <a:schemeClr val="tx1">
                  <a:lumMod val="65000"/>
                  <a:lumOff val="35000"/>
                </a:schemeClr>
              </a:solidFill>
              <a:latin typeface="Arial" charset="0"/>
              <a:ea typeface="Arial" charset="0"/>
              <a:cs typeface="Arial" charset="0"/>
            </a:endParaRPr>
          </a:p>
          <a:p>
            <a:pPr marL="0" indent="0" algn="just" fontAlgn="base">
              <a:buNone/>
            </a:pPr>
            <a:r>
              <a:rPr lang="fr-FR" sz="1200" dirty="0">
                <a:solidFill>
                  <a:schemeClr val="tx1">
                    <a:lumMod val="65000"/>
                    <a:lumOff val="35000"/>
                  </a:schemeClr>
                </a:solidFill>
                <a:latin typeface="Arial" charset="0"/>
                <a:ea typeface="Arial" charset="0"/>
                <a:cs typeface="Arial" charset="0"/>
              </a:rPr>
              <a:t>L’objectif est de bâtir le nouveau centre-ville dynamique et solidaire de la Possession. Exemplaire sur le plan environnemental, cette opération est le plus important EcoQuartier de La Réunion.</a:t>
            </a:r>
          </a:p>
          <a:p>
            <a:pPr marL="0" indent="0" algn="just" fontAlgn="base">
              <a:buNone/>
            </a:pPr>
            <a:r>
              <a:rPr lang="fr-FR" sz="1200" dirty="0">
                <a:solidFill>
                  <a:schemeClr val="tx1">
                    <a:lumMod val="65000"/>
                    <a:lumOff val="35000"/>
                  </a:schemeClr>
                </a:solidFill>
                <a:latin typeface="Arial" charset="0"/>
                <a:ea typeface="Arial" charset="0"/>
                <a:cs typeface="Arial" charset="0"/>
              </a:rPr>
              <a:t>Un des principes est de concilier urbanité, environnement, mixité sociale et fonctionnelle, ainsi que les nouveaux modes de déplacement et les nouveaux outils numériques pour partager avec les habitants une nouvelle manière de vivre la ville.</a:t>
            </a:r>
          </a:p>
        </p:txBody>
      </p:sp>
      <p:sp>
        <p:nvSpPr>
          <p:cNvPr id="6" name="Ellipse 5">
            <a:extLst>
              <a:ext uri="{FF2B5EF4-FFF2-40B4-BE49-F238E27FC236}">
                <a16:creationId xmlns:a16="http://schemas.microsoft.com/office/drawing/2014/main" id="{2FF56C9B-2E96-7F4F-AE4F-FEC07E85EF03}"/>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EFB41C84-A5E8-8347-8456-3ABB1AF16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5" name="Image 14">
            <a:extLst>
              <a:ext uri="{FF2B5EF4-FFF2-40B4-BE49-F238E27FC236}">
                <a16:creationId xmlns:a16="http://schemas.microsoft.com/office/drawing/2014/main" id="{B919C641-F8B8-5941-9024-A82164CBB8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226031" y="4486184"/>
            <a:ext cx="9370031" cy="955518"/>
          </a:xfrm>
          <a:prstGeom prst="rect">
            <a:avLst/>
          </a:prstGeom>
        </p:spPr>
      </p:pic>
      <p:pic>
        <p:nvPicPr>
          <p:cNvPr id="10" name="Image 9">
            <a:extLst>
              <a:ext uri="{FF2B5EF4-FFF2-40B4-BE49-F238E27FC236}">
                <a16:creationId xmlns:a16="http://schemas.microsoft.com/office/drawing/2014/main" id="{A47C7942-6C9B-DF4F-8DE1-6AAA9E14A4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6625"/>
          <a:stretch/>
        </p:blipFill>
        <p:spPr>
          <a:xfrm>
            <a:off x="4728295" y="1252105"/>
            <a:ext cx="6058177" cy="3919266"/>
          </a:xfrm>
          <a:prstGeom prst="rect">
            <a:avLst/>
          </a:prstGeom>
        </p:spPr>
      </p:pic>
    </p:spTree>
    <p:extLst>
      <p:ext uri="{BB962C8B-B14F-4D97-AF65-F5344CB8AC3E}">
        <p14:creationId xmlns:p14="http://schemas.microsoft.com/office/powerpoint/2010/main" val="127539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BDB7F759-823F-0847-B53B-09B608C50F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2835745" y="4501352"/>
            <a:ext cx="9370031" cy="955518"/>
          </a:xfrm>
          <a:prstGeom prst="rect">
            <a:avLst/>
          </a:prstGeom>
        </p:spPr>
      </p:pic>
      <p:sp>
        <p:nvSpPr>
          <p:cNvPr id="9" name="Rectangle 8">
            <a:extLst>
              <a:ext uri="{FF2B5EF4-FFF2-40B4-BE49-F238E27FC236}">
                <a16:creationId xmlns:a16="http://schemas.microsoft.com/office/drawing/2014/main" id="{6FCE18EB-BAAA-9F46-808A-BCD2F207C4F5}"/>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a:extLst>
              <a:ext uri="{FF2B5EF4-FFF2-40B4-BE49-F238E27FC236}">
                <a16:creationId xmlns:a16="http://schemas.microsoft.com/office/drawing/2014/main" id="{03DBF279-0993-1B44-81CB-2238A0473C3D}"/>
              </a:ext>
            </a:extLst>
          </p:cNvPr>
          <p:cNvSpPr txBox="1">
            <a:spLocks/>
          </p:cNvSpPr>
          <p:nvPr/>
        </p:nvSpPr>
        <p:spPr>
          <a:xfrm>
            <a:off x="494827" y="164389"/>
            <a:ext cx="7308745" cy="10877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RE" b="1" dirty="0">
                <a:solidFill>
                  <a:schemeClr val="bg1"/>
                </a:solidFill>
                <a:latin typeface="Arial" panose="020B0604020202020204" pitchFamily="34" charset="0"/>
                <a:ea typeface="+mj-ea"/>
                <a:cs typeface="Arial" panose="020B0604020202020204" pitchFamily="34" charset="0"/>
              </a:rPr>
              <a:t>PARTIE II </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7" name="Espace réservé du contenu 2"/>
          <p:cNvSpPr>
            <a:spLocks noGrp="1"/>
          </p:cNvSpPr>
          <p:nvPr>
            <p:ph idx="1"/>
          </p:nvPr>
        </p:nvSpPr>
        <p:spPr>
          <a:xfrm>
            <a:off x="494827" y="1363452"/>
            <a:ext cx="4077173" cy="3247983"/>
          </a:xfrm>
          <a:noFill/>
        </p:spPr>
        <p:txBody>
          <a:bodyPr>
            <a:noAutofit/>
          </a:bodyPr>
          <a:lstStyle/>
          <a:p>
            <a:pPr marL="0" indent="0" algn="just">
              <a:buNone/>
            </a:pPr>
            <a:r>
              <a:rPr lang="fr-FR" sz="1600" b="1" dirty="0">
                <a:solidFill>
                  <a:srgbClr val="9BBB59"/>
                </a:solidFill>
                <a:latin typeface="Arial" panose="020B0604020202020204" pitchFamily="34" charset="0"/>
                <a:cs typeface="Arial" panose="020B0604020202020204" pitchFamily="34" charset="0"/>
              </a:rPr>
              <a:t>Un nouveau cadre de vie</a:t>
            </a:r>
            <a:endParaRPr lang="fr-FR" sz="1600" dirty="0">
              <a:solidFill>
                <a:srgbClr val="595959"/>
              </a:solidFill>
              <a:latin typeface="Arial" panose="020B0604020202020204" pitchFamily="34" charset="0"/>
              <a:cs typeface="Arial" panose="020B0604020202020204" pitchFamily="34" charset="0"/>
            </a:endParaRPr>
          </a:p>
          <a:p>
            <a:pPr marL="0" indent="0" algn="just">
              <a:buNone/>
            </a:pPr>
            <a:endParaRPr lang="fr-FR" sz="1200" dirty="0">
              <a:solidFill>
                <a:srgbClr val="595959"/>
              </a:solidFill>
              <a:latin typeface="Arial" panose="020B0604020202020204" pitchFamily="34" charset="0"/>
              <a:cs typeface="Arial" panose="020B0604020202020204" pitchFamily="34" charset="0"/>
            </a:endParaRPr>
          </a:p>
          <a:p>
            <a:pPr marL="0" indent="0" algn="just">
              <a:buNone/>
            </a:pPr>
            <a:r>
              <a:rPr lang="fr-FR" sz="1200" dirty="0">
                <a:solidFill>
                  <a:srgbClr val="595959"/>
                </a:solidFill>
                <a:latin typeface="Arial" panose="020B0604020202020204" pitchFamily="34" charset="0"/>
                <a:cs typeface="Arial" panose="020B0604020202020204" pitchFamily="34" charset="0"/>
              </a:rPr>
              <a:t>Une nouvelle manière de vivre la ville en favorisant : </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Les courtes distances et les mobilités douces</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La mixité sociale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Une ville jardin</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Des constructions bioclimatiques</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Des énergies renouvelables</a:t>
            </a:r>
          </a:p>
          <a:p>
            <a:pPr marL="171450" indent="-171450" algn="just" fontAlgn="base">
              <a:buClr>
                <a:srgbClr val="00AFC1"/>
              </a:buClr>
              <a:buFont typeface="Arial" panose="020B0604020202020204" pitchFamily="34" charset="0"/>
              <a:buChar char="•"/>
            </a:pPr>
            <a:endParaRPr lang="fr-FR" sz="1200" dirty="0">
              <a:solidFill>
                <a:schemeClr val="tx1">
                  <a:lumMod val="65000"/>
                  <a:lumOff val="35000"/>
                </a:schemeClr>
              </a:solidFill>
              <a:latin typeface="Arial" charset="0"/>
              <a:ea typeface="Arial" charset="0"/>
              <a:cs typeface="Arial" charset="0"/>
            </a:endParaRPr>
          </a:p>
          <a:p>
            <a:pPr marL="0" indent="0" algn="just">
              <a:buClr>
                <a:srgbClr val="00AFC1"/>
              </a:buClr>
              <a:buNone/>
            </a:pPr>
            <a:r>
              <a:rPr lang="fr-FR" sz="1200" b="1" dirty="0">
                <a:solidFill>
                  <a:srgbClr val="9BBB59"/>
                </a:solidFill>
                <a:latin typeface="Arial" panose="020B0604020202020204" pitchFamily="34" charset="0"/>
                <a:cs typeface="Arial" panose="020B0604020202020204" pitchFamily="34" charset="0"/>
              </a:rPr>
              <a:t>Un écosystème durable où la ville s’intègre harmonieusement dans la nature. </a:t>
            </a:r>
          </a:p>
        </p:txBody>
      </p:sp>
      <p:sp>
        <p:nvSpPr>
          <p:cNvPr id="8" name="ZoneTexte 7"/>
          <p:cNvSpPr txBox="1"/>
          <p:nvPr/>
        </p:nvSpPr>
        <p:spPr>
          <a:xfrm>
            <a:off x="5814184" y="2664279"/>
            <a:ext cx="2535381" cy="646331"/>
          </a:xfrm>
          <a:prstGeom prst="rect">
            <a:avLst/>
          </a:prstGeom>
          <a:noFill/>
          <a:ln w="25400">
            <a:noFill/>
          </a:ln>
        </p:spPr>
        <p:txBody>
          <a:bodyPr wrap="square" rtlCol="0">
            <a:spAutoFit/>
          </a:bodyPr>
          <a:lstStyle/>
          <a:p>
            <a:pPr algn="ctr"/>
            <a:r>
              <a:rPr lang="fr-FR" dirty="0">
                <a:solidFill>
                  <a:schemeClr val="bg1"/>
                </a:solidFill>
                <a:latin typeface="Arial" charset="0"/>
                <a:ea typeface="Arial" charset="0"/>
                <a:cs typeface="Arial" charset="0"/>
              </a:rPr>
              <a:t>Photo jardins </a:t>
            </a:r>
          </a:p>
          <a:p>
            <a:pPr algn="ctr"/>
            <a:r>
              <a:rPr lang="fr-FR" dirty="0">
                <a:solidFill>
                  <a:schemeClr val="bg1"/>
                </a:solidFill>
                <a:latin typeface="Arial" charset="0"/>
                <a:ea typeface="Arial" charset="0"/>
                <a:cs typeface="Arial" charset="0"/>
              </a:rPr>
              <a:t>partagés </a:t>
            </a:r>
          </a:p>
        </p:txBody>
      </p:sp>
      <p:sp>
        <p:nvSpPr>
          <p:cNvPr id="6" name="Ellipse 5">
            <a:extLst>
              <a:ext uri="{FF2B5EF4-FFF2-40B4-BE49-F238E27FC236}">
                <a16:creationId xmlns:a16="http://schemas.microsoft.com/office/drawing/2014/main" id="{2FF56C9B-2E96-7F4F-AE4F-FEC07E85EF03}"/>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EFB41C84-A5E8-8347-8456-3ABB1AF161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6" name="Image 15">
            <a:extLst>
              <a:ext uri="{FF2B5EF4-FFF2-40B4-BE49-F238E27FC236}">
                <a16:creationId xmlns:a16="http://schemas.microsoft.com/office/drawing/2014/main" id="{D3A73E7A-0880-3249-B098-98FB9DBBC2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8044"/>
          <a:stretch/>
        </p:blipFill>
        <p:spPr>
          <a:xfrm>
            <a:off x="4728295" y="1252104"/>
            <a:ext cx="4415705" cy="4593589"/>
          </a:xfrm>
          <a:prstGeom prst="rect">
            <a:avLst/>
          </a:prstGeom>
        </p:spPr>
      </p:pic>
    </p:spTree>
    <p:extLst>
      <p:ext uri="{BB962C8B-B14F-4D97-AF65-F5344CB8AC3E}">
        <p14:creationId xmlns:p14="http://schemas.microsoft.com/office/powerpoint/2010/main" val="2135943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E0ED2202-6F7C-604A-95B8-12F74053E5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269310" y="4722784"/>
            <a:ext cx="9370031" cy="955518"/>
          </a:xfrm>
          <a:prstGeom prst="rect">
            <a:avLst/>
          </a:prstGeom>
        </p:spPr>
      </p:pic>
      <p:sp>
        <p:nvSpPr>
          <p:cNvPr id="9" name="Rectangle 8">
            <a:extLst>
              <a:ext uri="{FF2B5EF4-FFF2-40B4-BE49-F238E27FC236}">
                <a16:creationId xmlns:a16="http://schemas.microsoft.com/office/drawing/2014/main" id="{6FCE18EB-BAAA-9F46-808A-BCD2F207C4F5}"/>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a:extLst>
              <a:ext uri="{FF2B5EF4-FFF2-40B4-BE49-F238E27FC236}">
                <a16:creationId xmlns:a16="http://schemas.microsoft.com/office/drawing/2014/main" id="{03DBF279-0993-1B44-81CB-2238A0473C3D}"/>
              </a:ext>
            </a:extLst>
          </p:cNvPr>
          <p:cNvSpPr txBox="1">
            <a:spLocks/>
          </p:cNvSpPr>
          <p:nvPr/>
        </p:nvSpPr>
        <p:spPr>
          <a:xfrm>
            <a:off x="494827" y="164389"/>
            <a:ext cx="7308745" cy="10877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RE" b="1" dirty="0">
                <a:solidFill>
                  <a:schemeClr val="bg1"/>
                </a:solidFill>
                <a:latin typeface="Arial" panose="020B0604020202020204" pitchFamily="34" charset="0"/>
                <a:ea typeface="+mj-ea"/>
                <a:cs typeface="Arial" panose="020B0604020202020204" pitchFamily="34" charset="0"/>
              </a:rPr>
              <a:t>PARTIE II </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7" name="Espace réservé du contenu 2"/>
          <p:cNvSpPr>
            <a:spLocks noGrp="1"/>
          </p:cNvSpPr>
          <p:nvPr>
            <p:ph idx="1"/>
          </p:nvPr>
        </p:nvSpPr>
        <p:spPr>
          <a:xfrm>
            <a:off x="494827" y="1354773"/>
            <a:ext cx="4070594" cy="3101148"/>
          </a:xfrm>
          <a:noFill/>
        </p:spPr>
        <p:txBody>
          <a:bodyPr>
            <a:noAutofit/>
          </a:bodyPr>
          <a:lstStyle/>
          <a:p>
            <a:pPr marL="0" indent="0" algn="just">
              <a:buNone/>
            </a:pPr>
            <a:r>
              <a:rPr lang="fr-FR" sz="1600" b="1" dirty="0">
                <a:solidFill>
                  <a:srgbClr val="9BBB59"/>
                </a:solidFill>
                <a:latin typeface="Arial" panose="020B0604020202020204" pitchFamily="34" charset="0"/>
                <a:cs typeface="Arial" panose="020B0604020202020204" pitchFamily="34" charset="0"/>
              </a:rPr>
              <a:t>Cœur de Ville, ville jardin</a:t>
            </a:r>
            <a:endParaRPr lang="fr-FR" sz="1600" dirty="0">
              <a:solidFill>
                <a:srgbClr val="595959"/>
              </a:solidFill>
              <a:latin typeface="Arial" panose="020B0604020202020204" pitchFamily="34" charset="0"/>
              <a:cs typeface="Arial" panose="020B0604020202020204" pitchFamily="34" charset="0"/>
            </a:endParaRPr>
          </a:p>
          <a:p>
            <a:pPr marL="0" indent="0" algn="just">
              <a:buNone/>
            </a:pPr>
            <a:r>
              <a:rPr lang="fr-FR" sz="1200" b="1" dirty="0">
                <a:solidFill>
                  <a:srgbClr val="595959"/>
                </a:solidFill>
                <a:latin typeface="Arial" panose="020B0604020202020204" pitchFamily="34" charset="0"/>
                <a:cs typeface="Arial" panose="020B0604020202020204" pitchFamily="34" charset="0"/>
              </a:rPr>
              <a:t>La ville Jardin est ainsi une réalité à Cœur de Ville grâce notamment à :</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1/3 de la surface du projet réservé à la nature</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 de 100 espèces végétales dont une grande majorité d’espèces endémiques</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La priorité qui est donnée à la protection et à la mise en valeur de tous les arbres remarquables et endémiques (plus de 150 grands sujets préservés)</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25 000 plantations réalisées, et 25 000 actuellement en cours d’ici la fin de l’année sur les 80 000 arbres et arbustes programmés ( ilots de fraicheur)</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Et 7 kms au sein de Cœur de Ville qui sont dédiés à la promenade </a:t>
            </a:r>
          </a:p>
          <a:p>
            <a:pPr marL="0" indent="0" algn="just">
              <a:buClr>
                <a:srgbClr val="00AFC1"/>
              </a:buClr>
              <a:buNone/>
            </a:pPr>
            <a:r>
              <a:rPr lang="fr-FR" sz="1200" b="1" dirty="0">
                <a:solidFill>
                  <a:srgbClr val="9BBB59"/>
                </a:solidFill>
                <a:latin typeface="Arial" panose="020B0604020202020204" pitchFamily="34" charset="0"/>
                <a:cs typeface="Arial" panose="020B0604020202020204" pitchFamily="34" charset="0"/>
              </a:rPr>
              <a:t>Vers un nouveau centre-ville où la biodiversité « </a:t>
            </a:r>
            <a:r>
              <a:rPr lang="fr-FR" sz="1200" b="1" dirty="0" err="1">
                <a:solidFill>
                  <a:srgbClr val="9BBB59"/>
                </a:solidFill>
                <a:latin typeface="Arial" panose="020B0604020202020204" pitchFamily="34" charset="0"/>
                <a:cs typeface="Arial" panose="020B0604020202020204" pitchFamily="34" charset="0"/>
              </a:rPr>
              <a:t>péi</a:t>
            </a:r>
            <a:r>
              <a:rPr lang="fr-FR" sz="1200" b="1" dirty="0">
                <a:solidFill>
                  <a:srgbClr val="9BBB59"/>
                </a:solidFill>
                <a:latin typeface="Arial" panose="020B0604020202020204" pitchFamily="34" charset="0"/>
                <a:cs typeface="Arial" panose="020B0604020202020204" pitchFamily="34" charset="0"/>
              </a:rPr>
              <a:t> » est valorisée </a:t>
            </a:r>
            <a:endParaRPr lang="fr-FR" sz="1200" dirty="0">
              <a:solidFill>
                <a:srgbClr val="595959"/>
              </a:solidFill>
              <a:latin typeface="Arial" panose="020B0604020202020204" pitchFamily="34" charset="0"/>
              <a:cs typeface="Arial" panose="020B0604020202020204" pitchFamily="34" charset="0"/>
            </a:endParaRPr>
          </a:p>
          <a:p>
            <a:pPr marL="0" indent="0" algn="just">
              <a:buClr>
                <a:srgbClr val="00AFC1"/>
              </a:buClr>
              <a:buNone/>
            </a:pPr>
            <a:endParaRPr lang="fr-FR" sz="1100" dirty="0">
              <a:solidFill>
                <a:srgbClr val="595959"/>
              </a:solidFill>
              <a:latin typeface="Arial" panose="020B0604020202020204" pitchFamily="34" charset="0"/>
              <a:cs typeface="Arial" panose="020B0604020202020204" pitchFamily="34" charset="0"/>
            </a:endParaRPr>
          </a:p>
        </p:txBody>
      </p:sp>
      <p:sp>
        <p:nvSpPr>
          <p:cNvPr id="8" name="ZoneTexte 7"/>
          <p:cNvSpPr txBox="1"/>
          <p:nvPr/>
        </p:nvSpPr>
        <p:spPr>
          <a:xfrm>
            <a:off x="5814184" y="2664279"/>
            <a:ext cx="2535381" cy="646331"/>
          </a:xfrm>
          <a:prstGeom prst="rect">
            <a:avLst/>
          </a:prstGeom>
          <a:noFill/>
          <a:ln w="25400">
            <a:noFill/>
          </a:ln>
        </p:spPr>
        <p:txBody>
          <a:bodyPr wrap="square" rtlCol="0">
            <a:spAutoFit/>
          </a:bodyPr>
          <a:lstStyle/>
          <a:p>
            <a:pPr algn="ctr"/>
            <a:r>
              <a:rPr lang="fr-FR" dirty="0">
                <a:solidFill>
                  <a:schemeClr val="bg1"/>
                </a:solidFill>
                <a:latin typeface="Arial" charset="0"/>
                <a:ea typeface="Arial" charset="0"/>
                <a:cs typeface="Arial" charset="0"/>
              </a:rPr>
              <a:t>Photo jardins </a:t>
            </a:r>
          </a:p>
          <a:p>
            <a:pPr algn="ctr"/>
            <a:r>
              <a:rPr lang="fr-FR" dirty="0">
                <a:solidFill>
                  <a:schemeClr val="bg1"/>
                </a:solidFill>
                <a:latin typeface="Arial" charset="0"/>
                <a:ea typeface="Arial" charset="0"/>
                <a:cs typeface="Arial" charset="0"/>
              </a:rPr>
              <a:t>partagés </a:t>
            </a:r>
          </a:p>
        </p:txBody>
      </p:sp>
      <p:sp>
        <p:nvSpPr>
          <p:cNvPr id="6" name="Ellipse 5">
            <a:extLst>
              <a:ext uri="{FF2B5EF4-FFF2-40B4-BE49-F238E27FC236}">
                <a16:creationId xmlns:a16="http://schemas.microsoft.com/office/drawing/2014/main" id="{2FF56C9B-2E96-7F4F-AE4F-FEC07E85EF03}"/>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EFB41C84-A5E8-8347-8456-3ABB1AF161D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5" name="Image 4">
            <a:extLst>
              <a:ext uri="{FF2B5EF4-FFF2-40B4-BE49-F238E27FC236}">
                <a16:creationId xmlns:a16="http://schemas.microsoft.com/office/drawing/2014/main" id="{5ED01C80-1E03-144B-97BE-F5ACD427299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8295" y="1251741"/>
            <a:ext cx="4650655" cy="4234393"/>
          </a:xfrm>
          <a:prstGeom prst="rect">
            <a:avLst/>
          </a:prstGeom>
        </p:spPr>
      </p:pic>
    </p:spTree>
    <p:extLst>
      <p:ext uri="{BB962C8B-B14F-4D97-AF65-F5344CB8AC3E}">
        <p14:creationId xmlns:p14="http://schemas.microsoft.com/office/powerpoint/2010/main" val="1635498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CE18EB-BAAA-9F46-808A-BCD2F207C4F5}"/>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a:extLst>
              <a:ext uri="{FF2B5EF4-FFF2-40B4-BE49-F238E27FC236}">
                <a16:creationId xmlns:a16="http://schemas.microsoft.com/office/drawing/2014/main" id="{03DBF279-0993-1B44-81CB-2238A0473C3D}"/>
              </a:ext>
            </a:extLst>
          </p:cNvPr>
          <p:cNvSpPr txBox="1">
            <a:spLocks/>
          </p:cNvSpPr>
          <p:nvPr/>
        </p:nvSpPr>
        <p:spPr>
          <a:xfrm>
            <a:off x="494827" y="164389"/>
            <a:ext cx="7308745" cy="10877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RE" b="1" dirty="0">
                <a:solidFill>
                  <a:schemeClr val="bg1"/>
                </a:solidFill>
                <a:latin typeface="Arial" panose="020B0604020202020204" pitchFamily="34" charset="0"/>
                <a:ea typeface="+mj-ea"/>
                <a:cs typeface="Arial" panose="020B0604020202020204" pitchFamily="34" charset="0"/>
              </a:rPr>
              <a:t>PARTIE II </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7" name="Espace réservé du contenu 2"/>
          <p:cNvSpPr>
            <a:spLocks noGrp="1"/>
          </p:cNvSpPr>
          <p:nvPr>
            <p:ph idx="1"/>
          </p:nvPr>
        </p:nvSpPr>
        <p:spPr>
          <a:xfrm>
            <a:off x="414998" y="1416494"/>
            <a:ext cx="4258602" cy="2957299"/>
          </a:xfrm>
          <a:noFill/>
        </p:spPr>
        <p:txBody>
          <a:bodyPr>
            <a:noAutofit/>
          </a:bodyPr>
          <a:lstStyle/>
          <a:p>
            <a:pPr marL="0" indent="0">
              <a:buClr>
                <a:srgbClr val="00AFC1"/>
              </a:buClr>
              <a:buNone/>
            </a:pPr>
            <a:r>
              <a:rPr lang="fr-FR" sz="1400" b="1" dirty="0">
                <a:solidFill>
                  <a:srgbClr val="9BBB59"/>
                </a:solidFill>
                <a:latin typeface="Arial" panose="020B0604020202020204" pitchFamily="34" charset="0"/>
                <a:cs typeface="Arial" panose="020B0604020202020204" pitchFamily="34" charset="0"/>
              </a:rPr>
              <a:t>Une volonté forte de </a:t>
            </a:r>
            <a:r>
              <a:rPr lang="fr-FR" sz="1400" b="1" dirty="0" err="1">
                <a:solidFill>
                  <a:srgbClr val="9BBB59"/>
                </a:solidFill>
                <a:latin typeface="Arial" panose="020B0604020202020204" pitchFamily="34" charset="0"/>
                <a:cs typeface="Arial" panose="020B0604020202020204" pitchFamily="34" charset="0"/>
              </a:rPr>
              <a:t>co</a:t>
            </a:r>
            <a:r>
              <a:rPr lang="fr-FR" sz="1400" b="1" dirty="0">
                <a:solidFill>
                  <a:srgbClr val="9BBB59"/>
                </a:solidFill>
                <a:latin typeface="Arial" panose="020B0604020202020204" pitchFamily="34" charset="0"/>
                <a:cs typeface="Arial" panose="020B0604020202020204" pitchFamily="34" charset="0"/>
              </a:rPr>
              <a:t>-construire et d’échanger avec les habitants de Cœur de Ville : </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Création de la </a:t>
            </a:r>
            <a:r>
              <a:rPr lang="fr-FR" sz="1200" b="1" dirty="0">
                <a:solidFill>
                  <a:srgbClr val="595959"/>
                </a:solidFill>
                <a:latin typeface="Arial" panose="020B0604020202020204" pitchFamily="34" charset="0"/>
                <a:cs typeface="Arial" panose="020B0604020202020204" pitchFamily="34" charset="0"/>
              </a:rPr>
              <a:t>Charte de l’Eco-Citoyen</a:t>
            </a:r>
            <a:r>
              <a:rPr lang="fr-FR" sz="1200" dirty="0">
                <a:solidFill>
                  <a:srgbClr val="595959"/>
                </a:solidFill>
                <a:latin typeface="Arial" panose="020B0604020202020204" pitchFamily="34" charset="0"/>
                <a:cs typeface="Arial" panose="020B0604020202020204" pitchFamily="34" charset="0"/>
              </a:rPr>
              <a:t>, </a:t>
            </a:r>
            <a:r>
              <a:rPr lang="fr-FR" sz="1200" dirty="0" err="1">
                <a:solidFill>
                  <a:srgbClr val="595959"/>
                </a:solidFill>
                <a:latin typeface="Arial" panose="020B0604020202020204" pitchFamily="34" charset="0"/>
                <a:cs typeface="Arial" panose="020B0604020202020204" pitchFamily="34" charset="0"/>
              </a:rPr>
              <a:t>co</a:t>
            </a:r>
            <a:r>
              <a:rPr lang="fr-FR" sz="1200" dirty="0">
                <a:solidFill>
                  <a:srgbClr val="595959"/>
                </a:solidFill>
                <a:latin typeface="Arial" panose="020B0604020202020204" pitchFamily="34" charset="0"/>
                <a:cs typeface="Arial" panose="020B0604020202020204" pitchFamily="34" charset="0"/>
              </a:rPr>
              <a:t>-construite avec les habitants et les partenaires de l’opération </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Mise en place d’une équipe de « </a:t>
            </a:r>
            <a:r>
              <a:rPr lang="fr-FR" sz="1200" b="1" dirty="0">
                <a:solidFill>
                  <a:srgbClr val="595959"/>
                </a:solidFill>
                <a:latin typeface="Arial" panose="020B0604020202020204" pitchFamily="34" charset="0"/>
                <a:cs typeface="Arial" panose="020B0604020202020204" pitchFamily="34" charset="0"/>
              </a:rPr>
              <a:t>Dynamique Sociale et d’Inclusion </a:t>
            </a:r>
            <a:r>
              <a:rPr lang="fr-FR" sz="1200" dirty="0">
                <a:solidFill>
                  <a:srgbClr val="595959"/>
                </a:solidFill>
                <a:latin typeface="Arial" panose="020B0604020202020204" pitchFamily="34" charset="0"/>
                <a:cs typeface="Arial" panose="020B0604020202020204" pitchFamily="34" charset="0"/>
              </a:rPr>
              <a:t>» (DSI), une équipe de proximité dédiée aux habitants pour dynamiser la vie de quartier</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Création des « </a:t>
            </a:r>
            <a:r>
              <a:rPr lang="fr-FR" sz="1200" b="1" dirty="0" err="1">
                <a:solidFill>
                  <a:srgbClr val="595959"/>
                </a:solidFill>
                <a:latin typeface="Arial" panose="020B0604020202020204" pitchFamily="34" charset="0"/>
                <a:cs typeface="Arial" panose="020B0604020202020204" pitchFamily="34" charset="0"/>
              </a:rPr>
              <a:t>Kozman</a:t>
            </a:r>
            <a:r>
              <a:rPr lang="fr-FR" sz="1200" b="1" dirty="0">
                <a:solidFill>
                  <a:srgbClr val="595959"/>
                </a:solidFill>
                <a:latin typeface="Arial" panose="020B0604020202020204" pitchFamily="34" charset="0"/>
                <a:cs typeface="Arial" panose="020B0604020202020204" pitchFamily="34" charset="0"/>
              </a:rPr>
              <a:t> </a:t>
            </a:r>
            <a:r>
              <a:rPr lang="fr-FR" sz="1200" b="1" dirty="0" err="1">
                <a:solidFill>
                  <a:srgbClr val="595959"/>
                </a:solidFill>
                <a:latin typeface="Arial" panose="020B0604020202020204" pitchFamily="34" charset="0"/>
                <a:cs typeface="Arial" panose="020B0604020202020204" pitchFamily="34" charset="0"/>
              </a:rPr>
              <a:t>EkoKartié</a:t>
            </a:r>
            <a:r>
              <a:rPr lang="fr-FR" sz="1200" dirty="0">
                <a:solidFill>
                  <a:srgbClr val="595959"/>
                </a:solidFill>
                <a:latin typeface="Arial" panose="020B0604020202020204" pitchFamily="34" charset="0"/>
                <a:cs typeface="Arial" panose="020B0604020202020204" pitchFamily="34" charset="0"/>
              </a:rPr>
              <a:t> »</a:t>
            </a:r>
          </a:p>
          <a:p>
            <a:pPr algn="just">
              <a:buClr>
                <a:srgbClr val="00AFC1"/>
              </a:buClr>
            </a:pPr>
            <a:r>
              <a:rPr lang="fr-FR" sz="1200" dirty="0">
                <a:solidFill>
                  <a:srgbClr val="595959"/>
                </a:solidFill>
                <a:latin typeface="Arial" panose="020B0604020202020204" pitchFamily="34" charset="0"/>
                <a:cs typeface="Arial" panose="020B0604020202020204" pitchFamily="34" charset="0"/>
              </a:rPr>
              <a:t>Organisation annuelle </a:t>
            </a:r>
            <a:r>
              <a:rPr lang="fr-FR" sz="1200" b="1" dirty="0">
                <a:solidFill>
                  <a:srgbClr val="595959"/>
                </a:solidFill>
                <a:latin typeface="Arial" panose="020B0604020202020204" pitchFamily="34" charset="0"/>
                <a:cs typeface="Arial" panose="020B0604020202020204" pitchFamily="34" charset="0"/>
              </a:rPr>
              <a:t>d’actions scolaires </a:t>
            </a:r>
            <a:r>
              <a:rPr lang="fr-FR" sz="1200" dirty="0">
                <a:solidFill>
                  <a:srgbClr val="595959"/>
                </a:solidFill>
                <a:latin typeface="Arial" panose="020B0604020202020204" pitchFamily="34" charset="0"/>
                <a:cs typeface="Arial" panose="020B0604020202020204" pitchFamily="34" charset="0"/>
              </a:rPr>
              <a:t>« 2025, j’imagine ma ville demain »</a:t>
            </a:r>
          </a:p>
          <a:p>
            <a:pPr algn="just">
              <a:buClr>
                <a:srgbClr val="00AFC1"/>
              </a:buClr>
            </a:pPr>
            <a:r>
              <a:rPr lang="fr-FR" sz="1200" b="1" dirty="0">
                <a:solidFill>
                  <a:srgbClr val="595959"/>
                </a:solidFill>
                <a:latin typeface="Arial" panose="020B0604020202020204" pitchFamily="34" charset="0"/>
                <a:cs typeface="Arial" panose="020B0604020202020204" pitchFamily="34" charset="0"/>
              </a:rPr>
              <a:t>Démarche participative numérique </a:t>
            </a:r>
            <a:r>
              <a:rPr lang="fr-FR" sz="1200" dirty="0">
                <a:solidFill>
                  <a:srgbClr val="595959"/>
                </a:solidFill>
                <a:latin typeface="Arial" panose="020B0604020202020204" pitchFamily="34" charset="0"/>
                <a:cs typeface="Arial" panose="020B0604020202020204" pitchFamily="34" charset="0"/>
              </a:rPr>
              <a:t>avec par exemple la dénomination de la promenade des Banians par les internautes</a:t>
            </a:r>
          </a:p>
          <a:p>
            <a:pPr marL="0" indent="0" algn="just">
              <a:buClr>
                <a:srgbClr val="00AFC1"/>
              </a:buClr>
              <a:buNone/>
            </a:pPr>
            <a:r>
              <a:rPr lang="fr-FR" sz="1200" b="1" dirty="0">
                <a:solidFill>
                  <a:srgbClr val="9BBB59"/>
                </a:solidFill>
                <a:latin typeface="Arial" panose="020B0604020202020204" pitchFamily="34" charset="0"/>
                <a:cs typeface="Arial" panose="020B0604020202020204" pitchFamily="34" charset="0"/>
              </a:rPr>
              <a:t>Une démarche participative et innovante</a:t>
            </a:r>
            <a:endParaRPr lang="fr-FR" sz="1200" dirty="0">
              <a:solidFill>
                <a:srgbClr val="595959"/>
              </a:solidFill>
              <a:latin typeface="Arial" panose="020B0604020202020204" pitchFamily="34" charset="0"/>
              <a:cs typeface="Arial" panose="020B0604020202020204" pitchFamily="34" charset="0"/>
            </a:endParaRPr>
          </a:p>
          <a:p>
            <a:pPr marL="0" indent="0" algn="just">
              <a:buClr>
                <a:srgbClr val="00AFC1"/>
              </a:buClr>
              <a:buNone/>
            </a:pPr>
            <a:endParaRPr lang="fr-FR" sz="1050" dirty="0">
              <a:solidFill>
                <a:srgbClr val="595959"/>
              </a:solidFill>
              <a:latin typeface="Arial" panose="020B0604020202020204" pitchFamily="34" charset="0"/>
              <a:cs typeface="Arial" panose="020B0604020202020204" pitchFamily="34" charset="0"/>
            </a:endParaRPr>
          </a:p>
        </p:txBody>
      </p:sp>
      <p:sp>
        <p:nvSpPr>
          <p:cNvPr id="8" name="ZoneTexte 7"/>
          <p:cNvSpPr txBox="1"/>
          <p:nvPr/>
        </p:nvSpPr>
        <p:spPr>
          <a:xfrm>
            <a:off x="5814184" y="2664279"/>
            <a:ext cx="2535381" cy="646331"/>
          </a:xfrm>
          <a:prstGeom prst="rect">
            <a:avLst/>
          </a:prstGeom>
          <a:noFill/>
          <a:ln w="25400">
            <a:noFill/>
          </a:ln>
        </p:spPr>
        <p:txBody>
          <a:bodyPr wrap="square" rtlCol="0">
            <a:spAutoFit/>
          </a:bodyPr>
          <a:lstStyle/>
          <a:p>
            <a:pPr algn="ctr"/>
            <a:r>
              <a:rPr lang="fr-FR" dirty="0">
                <a:solidFill>
                  <a:schemeClr val="bg1"/>
                </a:solidFill>
                <a:latin typeface="Arial" charset="0"/>
                <a:ea typeface="Arial" charset="0"/>
                <a:cs typeface="Arial" charset="0"/>
              </a:rPr>
              <a:t>Photo jardins </a:t>
            </a:r>
          </a:p>
          <a:p>
            <a:pPr algn="ctr"/>
            <a:r>
              <a:rPr lang="fr-FR" dirty="0">
                <a:solidFill>
                  <a:schemeClr val="bg1"/>
                </a:solidFill>
                <a:latin typeface="Arial" charset="0"/>
                <a:ea typeface="Arial" charset="0"/>
                <a:cs typeface="Arial" charset="0"/>
              </a:rPr>
              <a:t>partagés </a:t>
            </a:r>
          </a:p>
        </p:txBody>
      </p:sp>
      <p:sp>
        <p:nvSpPr>
          <p:cNvPr id="6" name="Ellipse 5">
            <a:extLst>
              <a:ext uri="{FF2B5EF4-FFF2-40B4-BE49-F238E27FC236}">
                <a16:creationId xmlns:a16="http://schemas.microsoft.com/office/drawing/2014/main" id="{2FF56C9B-2E96-7F4F-AE4F-FEC07E85EF03}"/>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EFB41C84-A5E8-8347-8456-3ABB1AF16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52BEC5A2-62CC-FD4E-9819-38092084CC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456767" y="4501352"/>
            <a:ext cx="9370031" cy="955518"/>
          </a:xfrm>
          <a:prstGeom prst="rect">
            <a:avLst/>
          </a:prstGeom>
        </p:spPr>
      </p:pic>
      <p:pic>
        <p:nvPicPr>
          <p:cNvPr id="2" name="Image 1">
            <a:extLst>
              <a:ext uri="{FF2B5EF4-FFF2-40B4-BE49-F238E27FC236}">
                <a16:creationId xmlns:a16="http://schemas.microsoft.com/office/drawing/2014/main" id="{58F62CB5-49B1-1B4C-832A-671D21132A85}"/>
              </a:ext>
            </a:extLst>
          </p:cNvPr>
          <p:cNvPicPr>
            <a:picLocks noChangeAspect="1"/>
          </p:cNvPicPr>
          <p:nvPr/>
        </p:nvPicPr>
        <p:blipFill>
          <a:blip r:embed="rId5"/>
          <a:stretch>
            <a:fillRect/>
          </a:stretch>
        </p:blipFill>
        <p:spPr>
          <a:xfrm>
            <a:off x="4818240" y="1252105"/>
            <a:ext cx="4568105" cy="3925715"/>
          </a:xfrm>
          <a:prstGeom prst="rect">
            <a:avLst/>
          </a:prstGeom>
        </p:spPr>
      </p:pic>
    </p:spTree>
    <p:extLst>
      <p:ext uri="{BB962C8B-B14F-4D97-AF65-F5344CB8AC3E}">
        <p14:creationId xmlns:p14="http://schemas.microsoft.com/office/powerpoint/2010/main" val="220915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CE18EB-BAAA-9F46-808A-BCD2F207C4F5}"/>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1">
            <a:extLst>
              <a:ext uri="{FF2B5EF4-FFF2-40B4-BE49-F238E27FC236}">
                <a16:creationId xmlns:a16="http://schemas.microsoft.com/office/drawing/2014/main" id="{03DBF279-0993-1B44-81CB-2238A0473C3D}"/>
              </a:ext>
            </a:extLst>
          </p:cNvPr>
          <p:cNvSpPr txBox="1">
            <a:spLocks/>
          </p:cNvSpPr>
          <p:nvPr/>
        </p:nvSpPr>
        <p:spPr>
          <a:xfrm>
            <a:off x="494827" y="164389"/>
            <a:ext cx="7308745" cy="10877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RE" b="1" dirty="0">
                <a:solidFill>
                  <a:schemeClr val="bg1"/>
                </a:solidFill>
                <a:latin typeface="Arial" panose="020B0604020202020204" pitchFamily="34" charset="0"/>
                <a:ea typeface="+mj-ea"/>
                <a:cs typeface="Arial" panose="020B0604020202020204" pitchFamily="34" charset="0"/>
              </a:rPr>
              <a:t>PARTIE II </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7" name="Espace réservé du contenu 2"/>
          <p:cNvSpPr>
            <a:spLocks noGrp="1"/>
          </p:cNvSpPr>
          <p:nvPr>
            <p:ph idx="1"/>
          </p:nvPr>
        </p:nvSpPr>
        <p:spPr>
          <a:xfrm>
            <a:off x="469189" y="1383489"/>
            <a:ext cx="4188268" cy="3482502"/>
          </a:xfrm>
          <a:noFill/>
        </p:spPr>
        <p:txBody>
          <a:bodyPr>
            <a:noAutofit/>
          </a:bodyPr>
          <a:lstStyle/>
          <a:p>
            <a:pPr marL="0" indent="0" algn="just">
              <a:buNone/>
            </a:pPr>
            <a:r>
              <a:rPr lang="fr-FR" sz="1400" b="1" dirty="0">
                <a:solidFill>
                  <a:srgbClr val="9BBB59"/>
                </a:solidFill>
                <a:latin typeface="Arial" panose="020B0604020202020204" pitchFamily="34" charset="0"/>
                <a:cs typeface="Arial" panose="020B0604020202020204" pitchFamily="34" charset="0"/>
              </a:rPr>
              <a:t>Cœur de Ville poursuit son développement</a:t>
            </a:r>
            <a:endParaRPr lang="fr-FR" sz="1400" dirty="0">
              <a:solidFill>
                <a:srgbClr val="595959"/>
              </a:solidFill>
              <a:latin typeface="Arial" panose="020B0604020202020204" pitchFamily="34" charset="0"/>
              <a:cs typeface="Arial" panose="020B0604020202020204" pitchFamily="34" charset="0"/>
            </a:endParaRPr>
          </a:p>
          <a:p>
            <a:pPr marL="0" indent="0" algn="just">
              <a:buNone/>
            </a:pPr>
            <a:r>
              <a:rPr lang="fr-FR" sz="1100" b="1" dirty="0">
                <a:solidFill>
                  <a:srgbClr val="595959"/>
                </a:solidFill>
                <a:latin typeface="Arial" panose="020B0604020202020204" pitchFamily="34" charset="0"/>
                <a:cs typeface="Arial" panose="020B0604020202020204" pitchFamily="34" charset="0"/>
              </a:rPr>
              <a:t>La première tranche livrée en 2020 a permis d’accueillir près de 400 familles, les premiers commerces, services bureaux.</a:t>
            </a:r>
          </a:p>
          <a:p>
            <a:pPr marL="0" indent="0" algn="just">
              <a:buNone/>
            </a:pPr>
            <a:r>
              <a:rPr lang="fr-FR" sz="1100" b="1" dirty="0">
                <a:solidFill>
                  <a:srgbClr val="595959"/>
                </a:solidFill>
                <a:latin typeface="Arial" panose="020B0604020202020204" pitchFamily="34" charset="0"/>
                <a:cs typeface="Arial" panose="020B0604020202020204" pitchFamily="34" charset="0"/>
              </a:rPr>
              <a:t>Le projet Cœur de Ville sera achevé dans sa globalité à l’horizon 2026 avec :</a:t>
            </a:r>
          </a:p>
          <a:p>
            <a:pPr algn="just">
              <a:buClr>
                <a:srgbClr val="00AFC1"/>
              </a:buClr>
            </a:pPr>
            <a:r>
              <a:rPr lang="fr-FR" sz="1100" dirty="0">
                <a:solidFill>
                  <a:srgbClr val="595959"/>
                </a:solidFill>
                <a:latin typeface="Arial" panose="020B0604020202020204" pitchFamily="34" charset="0"/>
                <a:cs typeface="Arial" panose="020B0604020202020204" pitchFamily="34" charset="0"/>
              </a:rPr>
              <a:t>1 850 logements soit </a:t>
            </a:r>
            <a:r>
              <a:rPr lang="fr-FR" sz="1100" b="1" dirty="0">
                <a:solidFill>
                  <a:srgbClr val="595959"/>
                </a:solidFill>
                <a:latin typeface="Arial" panose="020B0604020202020204" pitchFamily="34" charset="0"/>
                <a:cs typeface="Arial" panose="020B0604020202020204" pitchFamily="34" charset="0"/>
              </a:rPr>
              <a:t>5 500 nouveaux habitants </a:t>
            </a:r>
            <a:r>
              <a:rPr lang="fr-FR" sz="1100" dirty="0">
                <a:solidFill>
                  <a:srgbClr val="595959"/>
                </a:solidFill>
                <a:latin typeface="Arial" panose="020B0604020202020204" pitchFamily="34" charset="0"/>
                <a:cs typeface="Arial" panose="020B0604020202020204" pitchFamily="34" charset="0"/>
              </a:rPr>
              <a:t>sur la commune de la Possession, </a:t>
            </a:r>
          </a:p>
          <a:p>
            <a:pPr algn="just">
              <a:buClr>
                <a:srgbClr val="00AFC1"/>
              </a:buClr>
            </a:pPr>
            <a:r>
              <a:rPr lang="fr-FR" sz="1100" b="1" dirty="0">
                <a:solidFill>
                  <a:srgbClr val="595959"/>
                </a:solidFill>
                <a:latin typeface="Arial" panose="020B0604020202020204" pitchFamily="34" charset="0"/>
                <a:cs typeface="Arial" panose="020B0604020202020204" pitchFamily="34" charset="0"/>
              </a:rPr>
              <a:t>11 hectares d’espaces publics </a:t>
            </a:r>
            <a:r>
              <a:rPr lang="fr-FR" sz="1100" dirty="0">
                <a:solidFill>
                  <a:srgbClr val="595959"/>
                </a:solidFill>
                <a:latin typeface="Arial" panose="020B0604020202020204" pitchFamily="34" charset="0"/>
                <a:cs typeface="Arial" panose="020B0604020202020204" pitchFamily="34" charset="0"/>
              </a:rPr>
              <a:t>dont 35% d’espaces plantés</a:t>
            </a:r>
          </a:p>
          <a:p>
            <a:pPr algn="just">
              <a:buClr>
                <a:srgbClr val="00AFC1"/>
              </a:buClr>
            </a:pPr>
            <a:r>
              <a:rPr lang="fr-FR" sz="1100" dirty="0">
                <a:solidFill>
                  <a:srgbClr val="595959"/>
                </a:solidFill>
                <a:latin typeface="Arial" panose="020B0604020202020204" pitchFamily="34" charset="0"/>
                <a:cs typeface="Arial" panose="020B0604020202020204" pitchFamily="34" charset="0"/>
              </a:rPr>
              <a:t>Des jardins partagés </a:t>
            </a:r>
          </a:p>
          <a:p>
            <a:pPr algn="just">
              <a:buClr>
                <a:srgbClr val="00AFC1"/>
              </a:buClr>
            </a:pPr>
            <a:r>
              <a:rPr lang="fr-FR" sz="1100" dirty="0">
                <a:solidFill>
                  <a:srgbClr val="595959"/>
                </a:solidFill>
                <a:latin typeface="Arial" panose="020B0604020202020204" pitchFamily="34" charset="0"/>
                <a:cs typeface="Arial" panose="020B0604020202020204" pitchFamily="34" charset="0"/>
              </a:rPr>
              <a:t> 8 000 m2 de bureaux</a:t>
            </a:r>
          </a:p>
          <a:p>
            <a:pPr algn="just">
              <a:buClr>
                <a:srgbClr val="00AFC1"/>
              </a:buClr>
            </a:pPr>
            <a:r>
              <a:rPr lang="fr-FR" sz="1100" dirty="0">
                <a:solidFill>
                  <a:srgbClr val="595959"/>
                </a:solidFill>
                <a:latin typeface="Arial" panose="020B0604020202020204" pitchFamily="34" charset="0"/>
                <a:cs typeface="Arial" panose="020B0604020202020204" pitchFamily="34" charset="0"/>
              </a:rPr>
              <a:t>7 000 m2 de commerces, </a:t>
            </a:r>
          </a:p>
          <a:p>
            <a:pPr algn="just">
              <a:buClr>
                <a:srgbClr val="00AFC1"/>
              </a:buClr>
            </a:pPr>
            <a:r>
              <a:rPr lang="fr-FR" sz="1100" dirty="0">
                <a:solidFill>
                  <a:srgbClr val="595959"/>
                </a:solidFill>
                <a:latin typeface="Arial" panose="020B0604020202020204" pitchFamily="34" charset="0"/>
                <a:cs typeface="Arial" panose="020B0604020202020204" pitchFamily="34" charset="0"/>
              </a:rPr>
              <a:t>1 centre médical, </a:t>
            </a:r>
          </a:p>
          <a:p>
            <a:pPr algn="just">
              <a:buClr>
                <a:srgbClr val="00AFC1"/>
              </a:buClr>
            </a:pPr>
            <a:r>
              <a:rPr lang="fr-FR" sz="1100" b="1" dirty="0">
                <a:solidFill>
                  <a:srgbClr val="595959"/>
                </a:solidFill>
                <a:latin typeface="Arial" panose="020B0604020202020204" pitchFamily="34" charset="0"/>
                <a:cs typeface="Arial" panose="020B0604020202020204" pitchFamily="34" charset="0"/>
              </a:rPr>
              <a:t>2 écoles et de nombreux équipements publics </a:t>
            </a:r>
            <a:r>
              <a:rPr lang="fr-FR" sz="1100" dirty="0">
                <a:solidFill>
                  <a:srgbClr val="595959"/>
                </a:solidFill>
                <a:latin typeface="Arial" panose="020B0604020202020204" pitchFamily="34" charset="0"/>
                <a:cs typeface="Arial" panose="020B0604020202020204" pitchFamily="34" charset="0"/>
              </a:rPr>
              <a:t>pour tous les habitants.</a:t>
            </a:r>
          </a:p>
        </p:txBody>
      </p:sp>
      <p:sp>
        <p:nvSpPr>
          <p:cNvPr id="8" name="ZoneTexte 7"/>
          <p:cNvSpPr txBox="1"/>
          <p:nvPr/>
        </p:nvSpPr>
        <p:spPr>
          <a:xfrm>
            <a:off x="5814184" y="2664279"/>
            <a:ext cx="2535381" cy="646331"/>
          </a:xfrm>
          <a:prstGeom prst="rect">
            <a:avLst/>
          </a:prstGeom>
          <a:noFill/>
          <a:ln w="25400">
            <a:noFill/>
          </a:ln>
        </p:spPr>
        <p:txBody>
          <a:bodyPr wrap="square" rtlCol="0">
            <a:spAutoFit/>
          </a:bodyPr>
          <a:lstStyle/>
          <a:p>
            <a:pPr algn="ctr"/>
            <a:r>
              <a:rPr lang="fr-FR" dirty="0">
                <a:solidFill>
                  <a:schemeClr val="bg1"/>
                </a:solidFill>
                <a:latin typeface="Arial" charset="0"/>
                <a:ea typeface="Arial" charset="0"/>
                <a:cs typeface="Arial" charset="0"/>
              </a:rPr>
              <a:t>Photo jardins </a:t>
            </a:r>
          </a:p>
          <a:p>
            <a:pPr algn="ctr"/>
            <a:r>
              <a:rPr lang="fr-FR" dirty="0">
                <a:solidFill>
                  <a:schemeClr val="bg1"/>
                </a:solidFill>
                <a:latin typeface="Arial" charset="0"/>
                <a:ea typeface="Arial" charset="0"/>
                <a:cs typeface="Arial" charset="0"/>
              </a:rPr>
              <a:t>partagés </a:t>
            </a:r>
          </a:p>
        </p:txBody>
      </p:sp>
      <p:sp>
        <p:nvSpPr>
          <p:cNvPr id="6" name="Ellipse 5">
            <a:extLst>
              <a:ext uri="{FF2B5EF4-FFF2-40B4-BE49-F238E27FC236}">
                <a16:creationId xmlns:a16="http://schemas.microsoft.com/office/drawing/2014/main" id="{2FF56C9B-2E96-7F4F-AE4F-FEC07E85EF03}"/>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EFB41C84-A5E8-8347-8456-3ABB1AF161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7ED5F831-8106-0846-BC2D-DD6ABC4B50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501352"/>
            <a:ext cx="9370031" cy="955518"/>
          </a:xfrm>
          <a:prstGeom prst="rect">
            <a:avLst/>
          </a:prstGeom>
        </p:spPr>
      </p:pic>
      <p:pic>
        <p:nvPicPr>
          <p:cNvPr id="3" name="Image 2">
            <a:extLst>
              <a:ext uri="{FF2B5EF4-FFF2-40B4-BE49-F238E27FC236}">
                <a16:creationId xmlns:a16="http://schemas.microsoft.com/office/drawing/2014/main" id="{C91662B0-2B6D-B14B-B616-FA1E418962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9994" y="1252105"/>
            <a:ext cx="4394005" cy="3912225"/>
          </a:xfrm>
          <a:prstGeom prst="rect">
            <a:avLst/>
          </a:prstGeom>
        </p:spPr>
      </p:pic>
    </p:spTree>
    <p:extLst>
      <p:ext uri="{BB962C8B-B14F-4D97-AF65-F5344CB8AC3E}">
        <p14:creationId xmlns:p14="http://schemas.microsoft.com/office/powerpoint/2010/main" val="288112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87B1CD-6DC5-4D81-A05E-2251AC210094}"/>
              </a:ext>
            </a:extLst>
          </p:cNvPr>
          <p:cNvPicPr>
            <a:picLocks noChangeAspect="1"/>
          </p:cNvPicPr>
          <p:nvPr/>
        </p:nvPicPr>
        <p:blipFill>
          <a:blip r:embed="rId2"/>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55F8C0CB-2903-49AE-A494-4C6D75D1F026}"/>
              </a:ext>
            </a:extLst>
          </p:cNvPr>
          <p:cNvSpPr/>
          <p:nvPr/>
        </p:nvSpPr>
        <p:spPr>
          <a:xfrm>
            <a:off x="2668772" y="2785731"/>
            <a:ext cx="919716" cy="244548"/>
          </a:xfrm>
          <a:prstGeom prst="rect">
            <a:avLst/>
          </a:prstGeom>
          <a:solidFill>
            <a:srgbClr val="D7EF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B5E8834-DA7C-4539-806C-82A5B5DBC9F4}"/>
              </a:ext>
            </a:extLst>
          </p:cNvPr>
          <p:cNvSpPr/>
          <p:nvPr/>
        </p:nvSpPr>
        <p:spPr>
          <a:xfrm>
            <a:off x="2402958" y="2876107"/>
            <a:ext cx="308344" cy="196702"/>
          </a:xfrm>
          <a:prstGeom prst="rect">
            <a:avLst/>
          </a:prstGeom>
          <a:solidFill>
            <a:srgbClr val="D2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54BEB9D-F87F-4658-A933-CECCAA9009AD}"/>
              </a:ext>
            </a:extLst>
          </p:cNvPr>
          <p:cNvSpPr/>
          <p:nvPr/>
        </p:nvSpPr>
        <p:spPr>
          <a:xfrm>
            <a:off x="2323214" y="2876107"/>
            <a:ext cx="127591" cy="244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C1CEC89-8DCF-427A-AFC8-E74369898ED1}"/>
              </a:ext>
            </a:extLst>
          </p:cNvPr>
          <p:cNvSpPr/>
          <p:nvPr/>
        </p:nvSpPr>
        <p:spPr>
          <a:xfrm>
            <a:off x="3381153" y="2727251"/>
            <a:ext cx="207335" cy="148856"/>
          </a:xfrm>
          <a:prstGeom prst="rect">
            <a:avLst/>
          </a:prstGeom>
          <a:solidFill>
            <a:srgbClr val="D4E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3728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3202FD-1755-C34F-98E5-2396435A340C}"/>
              </a:ext>
            </a:extLst>
          </p:cNvPr>
          <p:cNvSpPr/>
          <p:nvPr/>
        </p:nvSpPr>
        <p:spPr>
          <a:xfrm>
            <a:off x="1" y="0"/>
            <a:ext cx="9144000" cy="2506377"/>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682716" y="172735"/>
            <a:ext cx="7778567" cy="980541"/>
          </a:xfrm>
        </p:spPr>
        <p:txBody>
          <a:bodyPr>
            <a:noAutofit/>
          </a:bodyPr>
          <a:lstStyle/>
          <a:p>
            <a:pPr algn="ctr"/>
            <a:r>
              <a:rPr lang="fr-FR" sz="1800" dirty="0">
                <a:solidFill>
                  <a:schemeClr val="bg1"/>
                </a:solidFill>
                <a:latin typeface="Arial" panose="020B0604020202020204" pitchFamily="34" charset="0"/>
                <a:cs typeface="Arial" panose="020B0604020202020204" pitchFamily="34" charset="0"/>
              </a:rPr>
              <a:t>Film de présentation de </a:t>
            </a:r>
            <a:br>
              <a:rPr lang="fr-FR" sz="3600" b="1" dirty="0">
                <a:solidFill>
                  <a:schemeClr val="bg1"/>
                </a:solidFill>
                <a:latin typeface="Arial" panose="020B0604020202020204" pitchFamily="34" charset="0"/>
                <a:cs typeface="Arial" panose="020B0604020202020204" pitchFamily="34" charset="0"/>
              </a:rPr>
            </a:br>
            <a:r>
              <a:rPr lang="fr-FR" sz="2800" b="1" dirty="0">
                <a:solidFill>
                  <a:schemeClr val="bg1"/>
                </a:solidFill>
                <a:latin typeface="Arial" panose="020B0604020202020204" pitchFamily="34" charset="0"/>
                <a:cs typeface="Arial" panose="020B0604020202020204" pitchFamily="34" charset="0"/>
              </a:rPr>
              <a:t>Cœur de Ville de La Possession</a:t>
            </a:r>
          </a:p>
        </p:txBody>
      </p:sp>
      <p:sp>
        <p:nvSpPr>
          <p:cNvPr id="5" name="Ellipse 4">
            <a:extLst>
              <a:ext uri="{FF2B5EF4-FFF2-40B4-BE49-F238E27FC236}">
                <a16:creationId xmlns:a16="http://schemas.microsoft.com/office/drawing/2014/main" id="{99377D97-15A5-8641-B21F-7B0B946467EA}"/>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EA558310-D51F-DC46-948B-663E50EA77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3" name="Espace réservé du contenu 2"/>
          <p:cNvSpPr>
            <a:spLocks noGrp="1"/>
          </p:cNvSpPr>
          <p:nvPr>
            <p:ph idx="1"/>
          </p:nvPr>
        </p:nvSpPr>
        <p:spPr>
          <a:xfrm>
            <a:off x="1666875" y="2784656"/>
            <a:ext cx="6200775" cy="702262"/>
          </a:xfrm>
        </p:spPr>
        <p:txBody>
          <a:bodyPr/>
          <a:lstStyle/>
          <a:p>
            <a:pPr marL="342900" lvl="1" indent="0" algn="ctr">
              <a:buNone/>
            </a:pPr>
            <a:r>
              <a:rPr lang="fr-FR" sz="1100" dirty="0">
                <a:solidFill>
                  <a:schemeClr val="bg1"/>
                </a:solidFill>
                <a:latin typeface="Arial" panose="020B0604020202020204" pitchFamily="34" charset="0"/>
                <a:cs typeface="Arial" panose="020B0604020202020204" pitchFamily="34" charset="0"/>
              </a:rPr>
              <a:t>Film de Cœur de Ville </a:t>
            </a:r>
          </a:p>
          <a:p>
            <a:pPr marL="342900" lvl="1" indent="0" algn="ctr">
              <a:buNone/>
            </a:pPr>
            <a:r>
              <a:rPr lang="fr-FR" sz="1100" i="1" dirty="0">
                <a:latin typeface="Arial" panose="020B0604020202020204" pitchFamily="34" charset="0"/>
                <a:cs typeface="Arial" panose="020B0604020202020204" pitchFamily="34" charset="0"/>
                <a:hlinkClick r:id="rId3"/>
              </a:rPr>
              <a:t>https://www.youtube.com/</a:t>
            </a:r>
            <a:r>
              <a:rPr lang="fr-FR" sz="1100" i="1" dirty="0" err="1">
                <a:latin typeface="Arial" panose="020B0604020202020204" pitchFamily="34" charset="0"/>
                <a:cs typeface="Arial" panose="020B0604020202020204" pitchFamily="34" charset="0"/>
                <a:hlinkClick r:id="rId3"/>
              </a:rPr>
              <a:t>watch?v</a:t>
            </a:r>
            <a:r>
              <a:rPr lang="fr-FR" sz="1100" i="1" dirty="0">
                <a:latin typeface="Arial" panose="020B0604020202020204" pitchFamily="34" charset="0"/>
                <a:cs typeface="Arial" panose="020B0604020202020204" pitchFamily="34" charset="0"/>
                <a:hlinkClick r:id="rId3"/>
              </a:rPr>
              <a:t>=Age9iqPpyKUPrésentation</a:t>
            </a:r>
            <a:r>
              <a:rPr lang="fr-FR" sz="1100" i="1" dirty="0">
                <a:latin typeface="Arial" panose="020B0604020202020204" pitchFamily="34" charset="0"/>
                <a:cs typeface="Arial" panose="020B0604020202020204" pitchFamily="34" charset="0"/>
              </a:rPr>
              <a:t> </a:t>
            </a:r>
          </a:p>
        </p:txBody>
      </p:sp>
      <p:pic>
        <p:nvPicPr>
          <p:cNvPr id="10" name="Graphique 9" descr="Caméra vidéo">
            <a:extLst>
              <a:ext uri="{FF2B5EF4-FFF2-40B4-BE49-F238E27FC236}">
                <a16:creationId xmlns:a16="http://schemas.microsoft.com/office/drawing/2014/main" id="{26C4EAF1-C950-E740-82FA-B831680FFFA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426526" y="2221912"/>
            <a:ext cx="457200" cy="457200"/>
          </a:xfrm>
          <a:prstGeom prst="rect">
            <a:avLst/>
          </a:prstGeom>
        </p:spPr>
      </p:pic>
    </p:spTree>
    <p:extLst>
      <p:ext uri="{BB962C8B-B14F-4D97-AF65-F5344CB8AC3E}">
        <p14:creationId xmlns:p14="http://schemas.microsoft.com/office/powerpoint/2010/main" val="131292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8" y="1604609"/>
            <a:ext cx="8331558" cy="2954655"/>
          </a:xfrm>
          <a:prstGeom prst="rect">
            <a:avLst/>
          </a:prstGeom>
        </p:spPr>
        <p:txBody>
          <a:bodyPr wrap="square">
            <a:spAutoFit/>
          </a:bodyPr>
          <a:lstStyle/>
          <a:p>
            <a:pPr>
              <a:spcAft>
                <a:spcPts val="800"/>
              </a:spcAft>
              <a:buClr>
                <a:srgbClr val="00AFC1"/>
              </a:buClr>
            </a:pPr>
            <a:r>
              <a:rPr lang="fr-FR" sz="1400" b="1" dirty="0">
                <a:solidFill>
                  <a:srgbClr val="9BBB59"/>
                </a:solidFill>
                <a:latin typeface="Arial" panose="020B0604020202020204" pitchFamily="34" charset="0"/>
                <a:cs typeface="Arial" panose="020B0604020202020204" pitchFamily="34" charset="0"/>
              </a:rPr>
              <a:t>L’avancée du projet nécessite une adaptation des moyens :</a:t>
            </a:r>
            <a:endParaRPr lang="fr-FR"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résilience du projet avec une adaptation de la gouvernance avec l’inclusion des partenaires et parties prenantes en lien avec l’évolution du projet.</a:t>
            </a: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Des équipes opérationnelles qui évoluent : ex arrivée d’un médiateur environnemental, mise en place d’une équipe de Dynamique Sociale et d’Inclusion</a:t>
            </a:r>
          </a:p>
          <a:p>
            <a:pPr marL="342900" indent="-342900">
              <a:spcAft>
                <a:spcPts val="800"/>
              </a:spcAft>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gouvernance qui se modèle en cohérence avec l’évolution du projet : ex mise ne place des Comités de Gestion avec les </a:t>
            </a:r>
            <a:r>
              <a:rPr lang="fr-FR" sz="1200" dirty="0" err="1">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co-propriétaires</a:t>
            </a: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les commerçants, les AFUL et les bailleurs</a:t>
            </a:r>
          </a:p>
          <a:p>
            <a:pPr>
              <a:spcAft>
                <a:spcPts val="800"/>
              </a:spcAft>
              <a:buClr>
                <a:srgbClr val="00AFC1"/>
              </a:buClr>
            </a:pPr>
            <a:endParaRPr lang="fr-FR" sz="1400" b="1" dirty="0">
              <a:solidFill>
                <a:schemeClr val="tx1">
                  <a:lumMod val="65000"/>
                  <a:lumOff val="35000"/>
                </a:schemeClr>
              </a:solidFill>
              <a:latin typeface="Arial" panose="020B0604020202020204" pitchFamily="34" charset="0"/>
              <a:cs typeface="Arial" panose="020B0604020202020204" pitchFamily="34" charset="0"/>
            </a:endParaRPr>
          </a:p>
          <a:p>
            <a:pPr>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Favoriser le lien avec les habitants une fois les logements livrés, mais aussi l’incitation à des actions communes comme les jardins partagés. </a:t>
            </a:r>
          </a:p>
          <a:p>
            <a:pPr marL="342900" indent="-342900">
              <a:spcAft>
                <a:spcPts val="800"/>
              </a:spcAft>
              <a:buClr>
                <a:srgbClr val="00AFC1"/>
              </a:buClr>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Présentation de Cœur de Ville de La Possession</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302784"/>
            <a:ext cx="9479139" cy="966644"/>
          </a:xfrm>
          <a:prstGeom prst="rect">
            <a:avLst/>
          </a:prstGeom>
        </p:spPr>
      </p:pic>
    </p:spTree>
    <p:extLst>
      <p:ext uri="{BB962C8B-B14F-4D97-AF65-F5344CB8AC3E}">
        <p14:creationId xmlns:p14="http://schemas.microsoft.com/office/powerpoint/2010/main" val="2364592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5E01D6-85B1-8942-AD22-8A5546E22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0"/>
            <a:ext cx="9144000" cy="5130800"/>
          </a:xfrm>
          <a:prstGeom prst="rect">
            <a:avLst/>
          </a:prstGeom>
        </p:spPr>
      </p:pic>
      <p:sp>
        <p:nvSpPr>
          <p:cNvPr id="4" name="Rectangle 3">
            <a:extLst>
              <a:ext uri="{FF2B5EF4-FFF2-40B4-BE49-F238E27FC236}">
                <a16:creationId xmlns:a16="http://schemas.microsoft.com/office/drawing/2014/main" id="{F8E9DECA-EA3A-4F44-BE20-94B423E22D9D}"/>
              </a:ext>
            </a:extLst>
          </p:cNvPr>
          <p:cNvSpPr/>
          <p:nvPr/>
        </p:nvSpPr>
        <p:spPr>
          <a:xfrm>
            <a:off x="0" y="0"/>
            <a:ext cx="9144000" cy="5143500"/>
          </a:xfrm>
          <a:prstGeom prst="rect">
            <a:avLst/>
          </a:prstGeom>
          <a:solidFill>
            <a:srgbClr val="00AFC1">
              <a:alpha val="816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AFC1"/>
              </a:solidFill>
            </a:endParaRPr>
          </a:p>
        </p:txBody>
      </p:sp>
      <p:sp>
        <p:nvSpPr>
          <p:cNvPr id="5" name="Ellipse 4">
            <a:extLst>
              <a:ext uri="{FF2B5EF4-FFF2-40B4-BE49-F238E27FC236}">
                <a16:creationId xmlns:a16="http://schemas.microsoft.com/office/drawing/2014/main" id="{3FF8FE85-D878-CD44-9B97-0FFC02CE69A7}"/>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DF28641A-FF54-1549-9F87-CED4E8E223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0" name="Autre processus 9">
            <a:extLst>
              <a:ext uri="{FF2B5EF4-FFF2-40B4-BE49-F238E27FC236}">
                <a16:creationId xmlns:a16="http://schemas.microsoft.com/office/drawing/2014/main" id="{D1D9C86C-CBE9-9F4A-A002-0D56E7606195}"/>
              </a:ext>
            </a:extLst>
          </p:cNvPr>
          <p:cNvSpPr/>
          <p:nvPr/>
        </p:nvSpPr>
        <p:spPr>
          <a:xfrm>
            <a:off x="3349556" y="1627875"/>
            <a:ext cx="2444885" cy="687422"/>
          </a:xfrm>
          <a:prstGeom prst="flowChartAlternateProcess">
            <a:avLst/>
          </a:prstGeom>
          <a:solidFill>
            <a:schemeClr val="bg1">
              <a:alpha val="2042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78873" y="1716472"/>
            <a:ext cx="7786253" cy="2412968"/>
          </a:xfrm>
          <a:prstGeom prst="rect">
            <a:avLst/>
          </a:prstGeom>
          <a:noFill/>
        </p:spPr>
        <p:txBody>
          <a:bodyPr wrap="square" rtlCol="0">
            <a:spAutoFit/>
          </a:bodyPr>
          <a:lstStyle/>
          <a:p>
            <a:pPr lvl="0" algn="ctr">
              <a:lnSpc>
                <a:spcPct val="90000"/>
              </a:lnSpc>
              <a:spcBef>
                <a:spcPct val="0"/>
              </a:spcBef>
              <a:defRPr/>
            </a:pPr>
            <a:r>
              <a:rPr lang="fr-RE" sz="3600" b="1" dirty="0">
                <a:solidFill>
                  <a:schemeClr val="bg1"/>
                </a:solidFill>
                <a:latin typeface="Arial" charset="0"/>
                <a:ea typeface="Arial" charset="0"/>
                <a:cs typeface="Arial" charset="0"/>
              </a:rPr>
              <a:t>PARTIE III </a:t>
            </a:r>
          </a:p>
          <a:p>
            <a:pPr lvl="0" algn="ctr">
              <a:lnSpc>
                <a:spcPct val="90000"/>
              </a:lnSpc>
              <a:spcBef>
                <a:spcPct val="0"/>
              </a:spcBef>
              <a:defRPr/>
            </a:pPr>
            <a:endParaRPr lang="fr-RE" sz="3200" b="1" dirty="0">
              <a:solidFill>
                <a:schemeClr val="bg1"/>
              </a:solidFill>
              <a:latin typeface="Arial" charset="0"/>
              <a:ea typeface="Arial" charset="0"/>
              <a:cs typeface="Arial" charset="0"/>
            </a:endParaRPr>
          </a:p>
          <a:p>
            <a:pPr lvl="0" algn="ctr">
              <a:lnSpc>
                <a:spcPct val="90000"/>
              </a:lnSpc>
              <a:spcBef>
                <a:spcPct val="0"/>
              </a:spcBef>
              <a:defRPr/>
            </a:pPr>
            <a:r>
              <a:rPr lang="fr-FR" sz="3200" dirty="0">
                <a:solidFill>
                  <a:schemeClr val="bg1"/>
                </a:solidFill>
                <a:latin typeface="Arial" charset="0"/>
                <a:ea typeface="Arial" charset="0"/>
                <a:cs typeface="Arial" charset="0"/>
              </a:rPr>
              <a:t>Les outils pour répondre à l’enjeu climatique actuel</a:t>
            </a:r>
          </a:p>
          <a:p>
            <a:pPr algn="ctr"/>
            <a:endParaRPr lang="fr-FR" sz="3200" dirty="0">
              <a:latin typeface="Arial" charset="0"/>
              <a:ea typeface="Arial" charset="0"/>
              <a:cs typeface="Arial" charset="0"/>
            </a:endParaRPr>
          </a:p>
        </p:txBody>
      </p:sp>
    </p:spTree>
    <p:extLst>
      <p:ext uri="{BB962C8B-B14F-4D97-AF65-F5344CB8AC3E}">
        <p14:creationId xmlns:p14="http://schemas.microsoft.com/office/powerpoint/2010/main" val="3726431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507528" y="1484761"/>
            <a:ext cx="8363007" cy="2364750"/>
          </a:xfrm>
          <a:prstGeom prst="rect">
            <a:avLst/>
          </a:prstGeom>
        </p:spPr>
        <p:txBody>
          <a:bodyPr wrap="square">
            <a:spAutoFit/>
          </a:bodyPr>
          <a:lstStyle/>
          <a:p>
            <a:pPr>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A/ Une démarche qui réquisitionne les outils de l’aménagement et de la construction durables existants pour aller plus loin : l’AEU2, RTADOM, PERENE, </a:t>
            </a:r>
            <a:r>
              <a:rPr lang="fr-FR" sz="1600" b="1" dirty="0" err="1">
                <a:solidFill>
                  <a:srgbClr val="9BBB59"/>
                </a:solidFill>
                <a:latin typeface="Arial" panose="020B0604020202020204" pitchFamily="34" charset="0"/>
                <a:cs typeface="Arial" panose="020B0604020202020204" pitchFamily="34" charset="0"/>
              </a:rPr>
              <a:t>PréBAT</a:t>
            </a:r>
            <a:r>
              <a:rPr lang="fr-FR" sz="1600" b="1" dirty="0">
                <a:solidFill>
                  <a:srgbClr val="9BBB59"/>
                </a:solidFill>
                <a:latin typeface="Arial" panose="020B0604020202020204" pitchFamily="34" charset="0"/>
                <a:cs typeface="Arial" panose="020B0604020202020204" pitchFamily="34" charset="0"/>
              </a:rPr>
              <a:t>.. </a:t>
            </a:r>
            <a:endParaRPr lang="fr-FR" sz="1600"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a:p>
            <a:pPr marL="342900" indent="-342900">
              <a:spcBef>
                <a:spcPts val="600"/>
              </a:spcBef>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démarche expérimentale qui créé ses propres outils d’aide à la conception, d’aide à la décision : </a:t>
            </a:r>
            <a:r>
              <a:rPr lang="fr-FR" sz="1200" dirty="0" err="1">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Ref</a:t>
            </a: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DD, OAP</a:t>
            </a:r>
          </a:p>
          <a:p>
            <a:pPr marL="342900" indent="-342900">
              <a:spcBef>
                <a:spcPts val="600"/>
              </a:spcBef>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volonté de faire évoluer le cadre réglementaire : Un PLU armé d’une réglementation environnementalement forte (ex le renforcement des articles sur les coefficients solaires) </a:t>
            </a:r>
          </a:p>
          <a:p>
            <a:pPr marL="342900" indent="-342900">
              <a:spcBef>
                <a:spcPts val="600"/>
              </a:spcBef>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volonté de sortir des corpus de normalisation</a:t>
            </a:r>
          </a:p>
          <a:p>
            <a:pPr marL="342900" indent="-342900">
              <a:spcBef>
                <a:spcPts val="600"/>
              </a:spcBef>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Des outils à développer avec la smart city</a:t>
            </a:r>
          </a:p>
          <a:p>
            <a:pPr marL="342900" indent="-342900">
              <a:spcBef>
                <a:spcPts val="600"/>
              </a:spcBef>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Une ingénierie sociale urbaine transversale au projet, de la conception à la gestion : concertation, </a:t>
            </a:r>
            <a:r>
              <a:rPr lang="fr-FR" sz="1200" dirty="0" err="1">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co</a:t>
            </a:r>
            <a:r>
              <a:rPr lang="fr-FR" sz="1200"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 production avec les écoles, accompagnement, sensibilisation, enquête, animation etc… </a:t>
            </a:r>
          </a:p>
        </p:txBody>
      </p:sp>
      <p:sp>
        <p:nvSpPr>
          <p:cNvPr id="8" name="Titre 1"/>
          <p:cNvSpPr>
            <a:spLocks noGrp="1"/>
          </p:cNvSpPr>
          <p:nvPr>
            <p:ph type="title"/>
          </p:nvPr>
        </p:nvSpPr>
        <p:spPr>
          <a:xfrm>
            <a:off x="507528" y="211965"/>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III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outils pour répondre à l’enjeu climatique actuel </a:t>
            </a:r>
            <a:br>
              <a:rPr lang="fr-FR" sz="2000"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Tree>
    <p:extLst>
      <p:ext uri="{BB962C8B-B14F-4D97-AF65-F5344CB8AC3E}">
        <p14:creationId xmlns:p14="http://schemas.microsoft.com/office/powerpoint/2010/main" val="136699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p:cNvSpPr>
            <a:spLocks noGrp="1"/>
          </p:cNvSpPr>
          <p:nvPr>
            <p:ph type="title"/>
          </p:nvPr>
        </p:nvSpPr>
        <p:spPr>
          <a:xfrm>
            <a:off x="507528" y="211965"/>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III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outils pour répondre à l’enjeu climatique actuel </a:t>
            </a:r>
            <a:br>
              <a:rPr lang="fr-FR" sz="2000"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7" name="Rectangle 6">
            <a:extLst>
              <a:ext uri="{FF2B5EF4-FFF2-40B4-BE49-F238E27FC236}">
                <a16:creationId xmlns:a16="http://schemas.microsoft.com/office/drawing/2014/main" id="{2C3BB8AA-D3BE-9B48-A749-56841628B7A5}"/>
              </a:ext>
            </a:extLst>
          </p:cNvPr>
          <p:cNvSpPr/>
          <p:nvPr/>
        </p:nvSpPr>
        <p:spPr>
          <a:xfrm>
            <a:off x="582718" y="1495456"/>
            <a:ext cx="7978563" cy="2287806"/>
          </a:xfrm>
          <a:prstGeom prst="rect">
            <a:avLst/>
          </a:prstGeom>
        </p:spPr>
        <p:txBody>
          <a:bodyPr wrap="square">
            <a:spAutoFit/>
          </a:bodyPr>
          <a:lstStyle/>
          <a:p>
            <a:pPr>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B/ Mise en place d’une ingénierie technique qui corrobore la volonté de s’inscrire dans une démarche d’éco innovation :</a:t>
            </a:r>
            <a:endParaRPr lang="fr-FR" sz="1100" dirty="0">
              <a:solidFill>
                <a:srgbClr val="595959"/>
              </a:solidFill>
              <a:latin typeface="Arial" panose="020B0604020202020204" pitchFamily="34" charset="0"/>
              <a:cs typeface="Arial" panose="020B0604020202020204" pitchFamily="34" charset="0"/>
            </a:endParaRP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Une conception bioclimatique innovante à l’échelle d’un quartier entier (Etude aéraulique et maquettes en soufflerie = « urbanisme éolien »</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Une expertise dédiée aux constructeurs dès les phases esquisse des projets</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Une recherche de micro climat urbain et ilot de fraicheur avec un travail sur la régulation thermique (rôle des franges végétalisées, noues, cœur d’ilot.. ) </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Une place forte à la biodiversité : recréation de l’endémicité, résilience du dispositif paysager, réserve de biodiversité interconnecté avec les corridors écologiques des ravines </a:t>
            </a:r>
          </a:p>
        </p:txBody>
      </p:sp>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Tree>
    <p:extLst>
      <p:ext uri="{BB962C8B-B14F-4D97-AF65-F5344CB8AC3E}">
        <p14:creationId xmlns:p14="http://schemas.microsoft.com/office/powerpoint/2010/main" val="2576550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507528" y="1464070"/>
            <a:ext cx="8371840" cy="3164969"/>
          </a:xfrm>
          <a:prstGeom prst="rect">
            <a:avLst/>
          </a:prstGeom>
        </p:spPr>
        <p:txBody>
          <a:bodyPr wrap="square">
            <a:spAutoFit/>
          </a:bodyPr>
          <a:lstStyle/>
          <a:p>
            <a:pPr>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C/ Réajuster les cadres d’expertises, les référentiels, les outils</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Comment l’</a:t>
            </a:r>
            <a:r>
              <a:rPr lang="fr-FR" sz="1200" dirty="0" err="1">
                <a:solidFill>
                  <a:srgbClr val="595959"/>
                </a:solidFill>
                <a:latin typeface="Arial" panose="020B0604020202020204" pitchFamily="34" charset="0"/>
                <a:cs typeface="Arial" panose="020B0604020202020204" pitchFamily="34" charset="0"/>
              </a:rPr>
              <a:t>écoquartier</a:t>
            </a:r>
            <a:r>
              <a:rPr lang="fr-FR" sz="1200" dirty="0">
                <a:solidFill>
                  <a:srgbClr val="595959"/>
                </a:solidFill>
                <a:latin typeface="Arial" panose="020B0604020202020204" pitchFamily="34" charset="0"/>
                <a:cs typeface="Arial" panose="020B0604020202020204" pitchFamily="34" charset="0"/>
              </a:rPr>
              <a:t> réinvente ses propres outils au fil du temps de sa fabrication ?</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Démarche de perfectibilité et d’évaluation pour rester dans les ambitions et ne pas rentrer dans des effets d’auto suffisance.</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Retour critique, boucle rétroactive, alimenter la dimension laboratoire de l’</a:t>
            </a:r>
            <a:r>
              <a:rPr lang="fr-FR" sz="1200" dirty="0" err="1">
                <a:solidFill>
                  <a:srgbClr val="595959"/>
                </a:solidFill>
                <a:latin typeface="Arial" panose="020B0604020202020204" pitchFamily="34" charset="0"/>
                <a:cs typeface="Arial" panose="020B0604020202020204" pitchFamily="34" charset="0"/>
              </a:rPr>
              <a:t>écoquartier</a:t>
            </a:r>
            <a:r>
              <a:rPr lang="fr-FR" sz="1200" dirty="0">
                <a:solidFill>
                  <a:srgbClr val="595959"/>
                </a:solidFill>
                <a:latin typeface="Arial" panose="020B0604020202020204" pitchFamily="34" charset="0"/>
                <a:cs typeface="Arial" panose="020B0604020202020204" pitchFamily="34" charset="0"/>
              </a:rPr>
              <a:t> : </a:t>
            </a:r>
          </a:p>
          <a:p>
            <a:pPr marL="742950" lvl="1"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Pause d’une station météo</a:t>
            </a:r>
          </a:p>
          <a:p>
            <a:pPr marL="742950" lvl="1"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Instrumentation des logements </a:t>
            </a:r>
          </a:p>
          <a:p>
            <a:pPr marL="742950" lvl="1"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Enquête sociale</a:t>
            </a:r>
          </a:p>
          <a:p>
            <a:pPr marL="742950" lvl="1"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Instrumentation en espace public (à venir) </a:t>
            </a:r>
          </a:p>
          <a:p>
            <a:pPr marL="742950" lvl="1"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Etc…</a:t>
            </a:r>
          </a:p>
          <a:p>
            <a:pPr marL="2857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Des règles opposables sont aujourd’hui recherchées pour faire respecter le référentiel DD au-delà de la construction mais pendant la vie des logements et limiter les poses de climatiseurs </a:t>
            </a:r>
          </a:p>
        </p:txBody>
      </p:sp>
      <p:sp>
        <p:nvSpPr>
          <p:cNvPr id="8" name="Titre 1"/>
          <p:cNvSpPr>
            <a:spLocks noGrp="1"/>
          </p:cNvSpPr>
          <p:nvPr>
            <p:ph type="title"/>
          </p:nvPr>
        </p:nvSpPr>
        <p:spPr>
          <a:xfrm>
            <a:off x="507528" y="211965"/>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III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outils pour répondre à l’enjeu climatique actuel </a:t>
            </a:r>
            <a:br>
              <a:rPr lang="fr-FR" sz="2000"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Tree>
    <p:extLst>
      <p:ext uri="{BB962C8B-B14F-4D97-AF65-F5344CB8AC3E}">
        <p14:creationId xmlns:p14="http://schemas.microsoft.com/office/powerpoint/2010/main" val="3602634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itre 1"/>
          <p:cNvSpPr>
            <a:spLocks noGrp="1"/>
          </p:cNvSpPr>
          <p:nvPr>
            <p:ph type="title"/>
          </p:nvPr>
        </p:nvSpPr>
        <p:spPr>
          <a:xfrm>
            <a:off x="507528" y="211965"/>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III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outils pour répondre à l’enjeu climatique actuel </a:t>
            </a:r>
            <a:br>
              <a:rPr lang="fr-FR" sz="2000"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7" name="Rectangle 6">
            <a:extLst>
              <a:ext uri="{FF2B5EF4-FFF2-40B4-BE49-F238E27FC236}">
                <a16:creationId xmlns:a16="http://schemas.microsoft.com/office/drawing/2014/main" id="{2C3BB8AA-D3BE-9B48-A749-56841628B7A5}"/>
              </a:ext>
            </a:extLst>
          </p:cNvPr>
          <p:cNvSpPr/>
          <p:nvPr/>
        </p:nvSpPr>
        <p:spPr>
          <a:xfrm>
            <a:off x="507528" y="1569703"/>
            <a:ext cx="6445360" cy="1749197"/>
          </a:xfrm>
          <a:prstGeom prst="rect">
            <a:avLst/>
          </a:prstGeom>
        </p:spPr>
        <p:txBody>
          <a:bodyPr wrap="square">
            <a:spAutoFit/>
          </a:bodyPr>
          <a:lstStyle/>
          <a:p>
            <a:pPr>
              <a:spcAft>
                <a:spcPts val="800"/>
              </a:spcAft>
              <a:buClr>
                <a:srgbClr val="00AFC1"/>
              </a:buClr>
            </a:pPr>
            <a:r>
              <a:rPr lang="fr-FR" sz="1600" b="1" dirty="0">
                <a:solidFill>
                  <a:srgbClr val="9BBB59"/>
                </a:solidFill>
                <a:latin typeface="Arial" panose="020B0604020202020204" pitchFamily="34" charset="0"/>
                <a:cs typeface="Arial" panose="020B0604020202020204" pitchFamily="34" charset="0"/>
              </a:rPr>
              <a:t>D/ des outils de gestion</a:t>
            </a:r>
            <a:endParaRPr lang="fr-FR" sz="1100" b="1" dirty="0">
              <a:solidFill>
                <a:srgbClr val="595959"/>
              </a:solidFill>
              <a:latin typeface="Arial" panose="020B0604020202020204" pitchFamily="34" charset="0"/>
              <a:cs typeface="Arial" panose="020B0604020202020204" pitchFamily="34" charset="0"/>
            </a:endParaRPr>
          </a:p>
          <a:p>
            <a:pPr marL="1714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Coaching énergétique en partenariat avec l’association </a:t>
            </a:r>
            <a:r>
              <a:rPr lang="fr-FR" sz="1200" dirty="0" err="1">
                <a:solidFill>
                  <a:srgbClr val="595959"/>
                </a:solidFill>
                <a:latin typeface="Arial" panose="020B0604020202020204" pitchFamily="34" charset="0"/>
                <a:cs typeface="Arial" panose="020B0604020202020204" pitchFamily="34" charset="0"/>
              </a:rPr>
              <a:t>Smartcity</a:t>
            </a:r>
            <a:r>
              <a:rPr lang="fr-FR" sz="1200" dirty="0">
                <a:solidFill>
                  <a:srgbClr val="595959"/>
                </a:solidFill>
                <a:latin typeface="Arial" panose="020B0604020202020204" pitchFamily="34" charset="0"/>
                <a:cs typeface="Arial" panose="020B0604020202020204" pitchFamily="34" charset="0"/>
              </a:rPr>
              <a:t> et EDF</a:t>
            </a:r>
          </a:p>
          <a:p>
            <a:pPr marL="1714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Formations des habitants jardiniers menées par une association locale</a:t>
            </a:r>
          </a:p>
          <a:p>
            <a:pPr marL="1714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La recherche du développement des savoir-faire locaux</a:t>
            </a:r>
          </a:p>
          <a:p>
            <a:pPr marL="1714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Vers la création d’un référentiel DD « exploitation / gestion »</a:t>
            </a:r>
          </a:p>
          <a:p>
            <a:pPr marL="171450" indent="-285750" algn="just">
              <a:spcBef>
                <a:spcPts val="600"/>
              </a:spcBef>
              <a:buClr>
                <a:srgbClr val="00AFC1"/>
              </a:buClr>
              <a:buFont typeface="Arial" panose="020B0604020202020204" pitchFamily="34" charset="0"/>
              <a:buChar char="•"/>
            </a:pPr>
            <a:r>
              <a:rPr lang="fr-FR" sz="1200" dirty="0">
                <a:solidFill>
                  <a:srgbClr val="595959"/>
                </a:solidFill>
                <a:latin typeface="Arial" panose="020B0604020202020204" pitchFamily="34" charset="0"/>
                <a:cs typeface="Arial" panose="020B0604020202020204" pitchFamily="34" charset="0"/>
              </a:rPr>
              <a:t>Mieux formaliser le transfert des engagements DD entre le promoteur et l’acquéreur</a:t>
            </a:r>
          </a:p>
        </p:txBody>
      </p:sp>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Tree>
    <p:extLst>
      <p:ext uri="{BB962C8B-B14F-4D97-AF65-F5344CB8AC3E}">
        <p14:creationId xmlns:p14="http://schemas.microsoft.com/office/powerpoint/2010/main" val="3186964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5E01D6-85B1-8942-AD22-8A5546E22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0"/>
            <a:ext cx="9144000" cy="5130800"/>
          </a:xfrm>
          <a:prstGeom prst="rect">
            <a:avLst/>
          </a:prstGeom>
        </p:spPr>
      </p:pic>
      <p:sp>
        <p:nvSpPr>
          <p:cNvPr id="4" name="Rectangle 3">
            <a:extLst>
              <a:ext uri="{FF2B5EF4-FFF2-40B4-BE49-F238E27FC236}">
                <a16:creationId xmlns:a16="http://schemas.microsoft.com/office/drawing/2014/main" id="{F8E9DECA-EA3A-4F44-BE20-94B423E22D9D}"/>
              </a:ext>
            </a:extLst>
          </p:cNvPr>
          <p:cNvSpPr/>
          <p:nvPr/>
        </p:nvSpPr>
        <p:spPr>
          <a:xfrm>
            <a:off x="0" y="0"/>
            <a:ext cx="9144000" cy="5143500"/>
          </a:xfrm>
          <a:prstGeom prst="rect">
            <a:avLst/>
          </a:prstGeom>
          <a:solidFill>
            <a:srgbClr val="00AFC1">
              <a:alpha val="816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AFC1"/>
              </a:solidFill>
            </a:endParaRPr>
          </a:p>
        </p:txBody>
      </p:sp>
      <p:sp>
        <p:nvSpPr>
          <p:cNvPr id="5" name="Ellipse 4">
            <a:extLst>
              <a:ext uri="{FF2B5EF4-FFF2-40B4-BE49-F238E27FC236}">
                <a16:creationId xmlns:a16="http://schemas.microsoft.com/office/drawing/2014/main" id="{3FF8FE85-D878-CD44-9B97-0FFC02CE69A7}"/>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DF28641A-FF54-1549-9F87-CED4E8E223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0" name="Autre processus 9">
            <a:extLst>
              <a:ext uri="{FF2B5EF4-FFF2-40B4-BE49-F238E27FC236}">
                <a16:creationId xmlns:a16="http://schemas.microsoft.com/office/drawing/2014/main" id="{D1D9C86C-CBE9-9F4A-A002-0D56E7606195}"/>
              </a:ext>
            </a:extLst>
          </p:cNvPr>
          <p:cNvSpPr/>
          <p:nvPr/>
        </p:nvSpPr>
        <p:spPr>
          <a:xfrm>
            <a:off x="2955852" y="1627875"/>
            <a:ext cx="3211032" cy="687422"/>
          </a:xfrm>
          <a:prstGeom prst="flowChartAlternateProcess">
            <a:avLst/>
          </a:prstGeom>
          <a:solidFill>
            <a:schemeClr val="bg1">
              <a:alpha val="2042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78873" y="1716472"/>
            <a:ext cx="7786253" cy="1969770"/>
          </a:xfrm>
          <a:prstGeom prst="rect">
            <a:avLst/>
          </a:prstGeom>
          <a:noFill/>
        </p:spPr>
        <p:txBody>
          <a:bodyPr wrap="square" rtlCol="0">
            <a:spAutoFit/>
          </a:bodyPr>
          <a:lstStyle/>
          <a:p>
            <a:pPr lvl="0" algn="ctr">
              <a:lnSpc>
                <a:spcPct val="90000"/>
              </a:lnSpc>
              <a:spcBef>
                <a:spcPct val="0"/>
              </a:spcBef>
              <a:defRPr/>
            </a:pPr>
            <a:r>
              <a:rPr lang="fr-RE" sz="3600" b="1" dirty="0">
                <a:solidFill>
                  <a:schemeClr val="bg1"/>
                </a:solidFill>
                <a:latin typeface="Arial" charset="0"/>
                <a:ea typeface="Arial" charset="0"/>
                <a:cs typeface="Arial" charset="0"/>
              </a:rPr>
              <a:t>CONCLUSION</a:t>
            </a:r>
          </a:p>
          <a:p>
            <a:pPr lvl="0" algn="ctr">
              <a:lnSpc>
                <a:spcPct val="90000"/>
              </a:lnSpc>
              <a:spcBef>
                <a:spcPct val="0"/>
              </a:spcBef>
              <a:defRPr/>
            </a:pPr>
            <a:endParaRPr lang="fr-RE" sz="3200" b="1" dirty="0">
              <a:solidFill>
                <a:schemeClr val="bg1"/>
              </a:solidFill>
              <a:latin typeface="Arial" charset="0"/>
              <a:ea typeface="Arial" charset="0"/>
              <a:cs typeface="Arial" charset="0"/>
            </a:endParaRPr>
          </a:p>
          <a:p>
            <a:pPr lvl="0" algn="ctr">
              <a:lnSpc>
                <a:spcPct val="90000"/>
              </a:lnSpc>
              <a:spcBef>
                <a:spcPct val="0"/>
              </a:spcBef>
              <a:defRPr/>
            </a:pPr>
            <a:r>
              <a:rPr lang="fr-FR" sz="3200" dirty="0">
                <a:solidFill>
                  <a:schemeClr val="bg1"/>
                </a:solidFill>
                <a:latin typeface="Arial" charset="0"/>
                <a:ea typeface="Arial" charset="0"/>
                <a:cs typeface="Arial" charset="0"/>
              </a:rPr>
              <a:t>Les limites et difficultés du projet</a:t>
            </a:r>
          </a:p>
          <a:p>
            <a:pPr algn="ctr"/>
            <a:endParaRPr lang="fr-FR" sz="3200" dirty="0">
              <a:latin typeface="Arial" charset="0"/>
              <a:ea typeface="Arial" charset="0"/>
              <a:cs typeface="Arial" charset="0"/>
            </a:endParaRPr>
          </a:p>
        </p:txBody>
      </p:sp>
    </p:spTree>
    <p:extLst>
      <p:ext uri="{BB962C8B-B14F-4D97-AF65-F5344CB8AC3E}">
        <p14:creationId xmlns:p14="http://schemas.microsoft.com/office/powerpoint/2010/main" val="916030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496296B-CD06-47A4-932B-4C79FD8B3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335139" y="4623886"/>
            <a:ext cx="9479139" cy="966644"/>
          </a:xfrm>
          <a:prstGeom prst="rect">
            <a:avLst/>
          </a:prstGeom>
        </p:spPr>
      </p:pic>
      <p:pic>
        <p:nvPicPr>
          <p:cNvPr id="3" name="Image 2">
            <a:extLst>
              <a:ext uri="{FF2B5EF4-FFF2-40B4-BE49-F238E27FC236}">
                <a16:creationId xmlns:a16="http://schemas.microsoft.com/office/drawing/2014/main" id="{147BEED3-78A3-AE49-8258-7226494D0A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82246" y="1219200"/>
            <a:ext cx="5219700" cy="3924300"/>
          </a:xfrm>
          <a:prstGeom prst="rect">
            <a:avLst/>
          </a:prstGeom>
        </p:spPr>
      </p:pic>
      <p:sp>
        <p:nvSpPr>
          <p:cNvPr id="11" name="Rectangle 10">
            <a:extLst>
              <a:ext uri="{FF2B5EF4-FFF2-40B4-BE49-F238E27FC236}">
                <a16:creationId xmlns:a16="http://schemas.microsoft.com/office/drawing/2014/main" id="{D4DA5B00-6DE1-C14C-ABBB-3EB4A032E767}"/>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p:cNvSpPr/>
          <p:nvPr/>
        </p:nvSpPr>
        <p:spPr>
          <a:xfrm>
            <a:off x="841116" y="2743536"/>
            <a:ext cx="1838696" cy="948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95943" y="1520790"/>
            <a:ext cx="5025330" cy="3006721"/>
          </a:xfrm>
          <a:prstGeom prst="rect">
            <a:avLst/>
          </a:prstGeom>
        </p:spPr>
        <p:txBody>
          <a:bodyPr vert="horz" wrap="square" numCol="1" anchor="t" anchorCtr="0">
            <a:spAutoFit/>
          </a:bodyPr>
          <a:lstStyle/>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L’adéquation entre densité, bien vivre et fonctionnement du quartier</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 bonne gestion de la mixité sociale</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L’évolution des mentalités (</a:t>
            </a:r>
            <a:r>
              <a:rPr lang="fr-FR" sz="1200" dirty="0" err="1">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eco</a:t>
            </a: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-gestes, tri des déchets, compostage, valorisation déchets verts …)</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 problématique des transports</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 problématique du stationnement</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 question de la climatisation </a:t>
            </a:r>
          </a:p>
          <a:p>
            <a:pPr marL="971550" indent="-285750">
              <a:lnSpc>
                <a:spcPct val="107000"/>
              </a:lnSpc>
              <a:buClr>
                <a:srgbClr val="00AFC1"/>
              </a:buClr>
              <a:buFont typeface="Arial" panose="020B0604020202020204" pitchFamily="34" charset="0"/>
              <a:buChar char="•"/>
            </a:pPr>
            <a:r>
              <a:rPr lang="fr-FR" sz="12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rPr>
              <a:t>L’anticipation</a:t>
            </a:r>
          </a:p>
          <a:p>
            <a:pPr marL="685800">
              <a:lnSpc>
                <a:spcPct val="107000"/>
              </a:lnSpc>
              <a:buClr>
                <a:srgbClr val="9BBB59"/>
              </a:buClr>
            </a:pPr>
            <a:endParaRPr lang="fr-FR" sz="14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a:p>
            <a:pPr marL="685800">
              <a:lnSpc>
                <a:spcPct val="107000"/>
              </a:lnSpc>
              <a:buClr>
                <a:srgbClr val="9BBB59"/>
              </a:buClr>
            </a:pPr>
            <a:r>
              <a:rPr lang="fr-FR" sz="1400" b="1" dirty="0">
                <a:solidFill>
                  <a:srgbClr val="9BBB59"/>
                </a:solidFill>
                <a:latin typeface="Arial" charset="0"/>
                <a:ea typeface="Arial" charset="0"/>
                <a:cs typeface="Arial" charset="0"/>
              </a:rPr>
              <a:t>Une remise en question régulière des outils et de l’application des engagements pour répondre à l’enjeu climatique actuel.</a:t>
            </a:r>
          </a:p>
          <a:p>
            <a:pPr marL="971550" indent="-285750">
              <a:lnSpc>
                <a:spcPct val="107000"/>
              </a:lnSpc>
              <a:buClr>
                <a:srgbClr val="9BBB59"/>
              </a:buClr>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Ellipse 8">
            <a:extLst>
              <a:ext uri="{FF2B5EF4-FFF2-40B4-BE49-F238E27FC236}">
                <a16:creationId xmlns:a16="http://schemas.microsoft.com/office/drawing/2014/main" id="{F13E2AE3-4137-F244-82BC-002E5B68E0FE}"/>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0" name="Image 9">
            <a:extLst>
              <a:ext uri="{FF2B5EF4-FFF2-40B4-BE49-F238E27FC236}">
                <a16:creationId xmlns:a16="http://schemas.microsoft.com/office/drawing/2014/main" id="{E12A4EE9-E005-A544-912E-01127D9490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3" name="Titre 1">
            <a:extLst>
              <a:ext uri="{FF2B5EF4-FFF2-40B4-BE49-F238E27FC236}">
                <a16:creationId xmlns:a16="http://schemas.microsoft.com/office/drawing/2014/main" id="{FD269377-7A3F-1E43-9CA5-094659D7F522}"/>
              </a:ext>
            </a:extLst>
          </p:cNvPr>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IV</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limites et difficultés du projet</a:t>
            </a:r>
            <a:endParaRPr lang="fr-FR" sz="2000" b="1" dirty="0">
              <a:solidFill>
                <a:schemeClr val="bg1"/>
              </a:solidFill>
              <a:latin typeface="Arial" panose="020B0604020202020204" pitchFamily="34" charset="0"/>
              <a:cs typeface="Arial" panose="020B0604020202020204" pitchFamily="34" charset="0"/>
            </a:endParaRPr>
          </a:p>
        </p:txBody>
      </p:sp>
      <p:sp>
        <p:nvSpPr>
          <p:cNvPr id="4" name="Bouée 3">
            <a:extLst>
              <a:ext uri="{FF2B5EF4-FFF2-40B4-BE49-F238E27FC236}">
                <a16:creationId xmlns:a16="http://schemas.microsoft.com/office/drawing/2014/main" id="{C1F8872B-BA7A-6B41-AA29-6879C55272BE}"/>
              </a:ext>
            </a:extLst>
          </p:cNvPr>
          <p:cNvSpPr/>
          <p:nvPr/>
        </p:nvSpPr>
        <p:spPr>
          <a:xfrm>
            <a:off x="6819885" y="2968534"/>
            <a:ext cx="3744686" cy="3744686"/>
          </a:xfrm>
          <a:prstGeom prst="donut">
            <a:avLst/>
          </a:prstGeom>
          <a:solidFill>
            <a:srgbClr val="9BBB59">
              <a:alpha val="597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523934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36731B-8313-4A48-9F7C-8792EC02B63F}"/>
              </a:ext>
            </a:extLst>
          </p:cNvPr>
          <p:cNvSpPr/>
          <p:nvPr/>
        </p:nvSpPr>
        <p:spPr>
          <a:xfrm>
            <a:off x="0" y="-31560"/>
            <a:ext cx="9144000" cy="51750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Délai  8">
            <a:extLst>
              <a:ext uri="{FF2B5EF4-FFF2-40B4-BE49-F238E27FC236}">
                <a16:creationId xmlns:a16="http://schemas.microsoft.com/office/drawing/2014/main" id="{431E1A6A-71EA-3646-8121-BCB3D297D1C4}"/>
              </a:ext>
            </a:extLst>
          </p:cNvPr>
          <p:cNvSpPr/>
          <p:nvPr/>
        </p:nvSpPr>
        <p:spPr>
          <a:xfrm rot="10800000">
            <a:off x="3495472" y="-31559"/>
            <a:ext cx="6569413" cy="5209715"/>
          </a:xfrm>
          <a:custGeom>
            <a:avLst/>
            <a:gdLst>
              <a:gd name="connsiteX0" fmla="*/ 0 w 5143500"/>
              <a:gd name="connsiteY0" fmla="*/ 0 h 5143500"/>
              <a:gd name="connsiteX1" fmla="*/ 2571750 w 5143500"/>
              <a:gd name="connsiteY1" fmla="*/ 0 h 5143500"/>
              <a:gd name="connsiteX2" fmla="*/ 5143500 w 5143500"/>
              <a:gd name="connsiteY2" fmla="*/ 2571750 h 5143500"/>
              <a:gd name="connsiteX3" fmla="*/ 2571750 w 5143500"/>
              <a:gd name="connsiteY3" fmla="*/ 5143500 h 5143500"/>
              <a:gd name="connsiteX4" fmla="*/ 0 w 5143500"/>
              <a:gd name="connsiteY4" fmla="*/ 5143500 h 5143500"/>
              <a:gd name="connsiteX5" fmla="*/ 0 w 5143500"/>
              <a:gd name="connsiteY5" fmla="*/ 0 h 5143500"/>
              <a:gd name="connsiteX0" fmla="*/ 1342417 w 6485917"/>
              <a:gd name="connsiteY0" fmla="*/ 0 h 5143500"/>
              <a:gd name="connsiteX1" fmla="*/ 3914167 w 6485917"/>
              <a:gd name="connsiteY1" fmla="*/ 0 h 5143500"/>
              <a:gd name="connsiteX2" fmla="*/ 6485917 w 6485917"/>
              <a:gd name="connsiteY2" fmla="*/ 2571750 h 5143500"/>
              <a:gd name="connsiteX3" fmla="*/ 3914167 w 6485917"/>
              <a:gd name="connsiteY3" fmla="*/ 5143500 h 5143500"/>
              <a:gd name="connsiteX4" fmla="*/ 0 w 6485917"/>
              <a:gd name="connsiteY4" fmla="*/ 5143500 h 5143500"/>
              <a:gd name="connsiteX5" fmla="*/ 1342417 w 6485917"/>
              <a:gd name="connsiteY5" fmla="*/ 0 h 5143500"/>
              <a:gd name="connsiteX0" fmla="*/ 19456 w 6485917"/>
              <a:gd name="connsiteY0" fmla="*/ 0 h 5143500"/>
              <a:gd name="connsiteX1" fmla="*/ 3914167 w 6485917"/>
              <a:gd name="connsiteY1" fmla="*/ 0 h 5143500"/>
              <a:gd name="connsiteX2" fmla="*/ 6485917 w 6485917"/>
              <a:gd name="connsiteY2" fmla="*/ 2571750 h 5143500"/>
              <a:gd name="connsiteX3" fmla="*/ 3914167 w 6485917"/>
              <a:gd name="connsiteY3" fmla="*/ 5143500 h 5143500"/>
              <a:gd name="connsiteX4" fmla="*/ 0 w 6485917"/>
              <a:gd name="connsiteY4" fmla="*/ 5143500 h 5143500"/>
              <a:gd name="connsiteX5" fmla="*/ 19456 w 6485917"/>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5917" h="5143500">
                <a:moveTo>
                  <a:pt x="19456" y="0"/>
                </a:moveTo>
                <a:lnTo>
                  <a:pt x="3914167" y="0"/>
                </a:lnTo>
                <a:cubicBezTo>
                  <a:pt x="5334505" y="0"/>
                  <a:pt x="6485917" y="1151412"/>
                  <a:pt x="6485917" y="2571750"/>
                </a:cubicBezTo>
                <a:cubicBezTo>
                  <a:pt x="6485917" y="3992088"/>
                  <a:pt x="5334505" y="5143500"/>
                  <a:pt x="3914167" y="5143500"/>
                </a:cubicBezTo>
                <a:lnTo>
                  <a:pt x="0" y="5143500"/>
                </a:lnTo>
                <a:cubicBezTo>
                  <a:pt x="6485" y="3429000"/>
                  <a:pt x="12971" y="1714500"/>
                  <a:pt x="194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4EE8A188-7435-4648-91A3-162FA980536C}"/>
              </a:ext>
            </a:extLst>
          </p:cNvPr>
          <p:cNvSpPr/>
          <p:nvPr/>
        </p:nvSpPr>
        <p:spPr>
          <a:xfrm>
            <a:off x="-452245" y="-486947"/>
            <a:ext cx="1891938" cy="18919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BE9381BA-1354-0240-AFC1-F8B1977B9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 t="10166" b="3437"/>
          <a:stretch/>
        </p:blipFill>
        <p:spPr>
          <a:xfrm>
            <a:off x="122468" y="170189"/>
            <a:ext cx="1092750" cy="745246"/>
          </a:xfrm>
          <a:prstGeom prst="rect">
            <a:avLst/>
          </a:prstGeom>
        </p:spPr>
      </p:pic>
      <p:sp>
        <p:nvSpPr>
          <p:cNvPr id="3" name="Espace réservé du contenu 2"/>
          <p:cNvSpPr>
            <a:spLocks noGrp="1"/>
          </p:cNvSpPr>
          <p:nvPr>
            <p:ph idx="1"/>
          </p:nvPr>
        </p:nvSpPr>
        <p:spPr>
          <a:xfrm>
            <a:off x="1080074" y="1859530"/>
            <a:ext cx="3202765" cy="2997700"/>
          </a:xfrm>
        </p:spPr>
        <p:txBody>
          <a:bodyPr/>
          <a:lstStyle/>
          <a:p>
            <a:pPr marL="0" indent="0" algn="r">
              <a:buNone/>
            </a:pPr>
            <a:r>
              <a:rPr lang="fr-FR" sz="4000" b="1" dirty="0">
                <a:solidFill>
                  <a:srgbClr val="00AFC1"/>
                </a:solidFill>
                <a:latin typeface="Arial" panose="020B0604020202020204" pitchFamily="34" charset="0"/>
                <a:cs typeface="Arial" panose="020B0604020202020204" pitchFamily="34" charset="0"/>
              </a:rPr>
              <a:t>Merci </a:t>
            </a:r>
          </a:p>
          <a:p>
            <a:pPr marL="0" indent="0" algn="r">
              <a:buNone/>
            </a:pPr>
            <a:r>
              <a:rPr lang="fr-FR" sz="2800" b="1" dirty="0">
                <a:solidFill>
                  <a:srgbClr val="9BBB59"/>
                </a:solidFill>
                <a:latin typeface="Arial" panose="020B0604020202020204" pitchFamily="34" charset="0"/>
                <a:cs typeface="Arial" panose="020B0604020202020204" pitchFamily="34" charset="0"/>
              </a:rPr>
              <a:t>de votre attention</a:t>
            </a:r>
            <a:endParaRPr lang="fr-FR" sz="2800" dirty="0">
              <a:solidFill>
                <a:srgbClr val="9BBB59"/>
              </a:solidFill>
            </a:endParaRPr>
          </a:p>
        </p:txBody>
      </p:sp>
      <p:pic>
        <p:nvPicPr>
          <p:cNvPr id="5" name="Image 4">
            <a:extLst>
              <a:ext uri="{FF2B5EF4-FFF2-40B4-BE49-F238E27FC236}">
                <a16:creationId xmlns:a16="http://schemas.microsoft.com/office/drawing/2014/main" id="{837FCE6A-C92E-C84C-9AC3-EDED6F913E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6528" y="666750"/>
            <a:ext cx="5943600" cy="3810000"/>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484" y="3358380"/>
            <a:ext cx="2863460" cy="1616392"/>
          </a:xfrm>
          <a:prstGeom prst="rect">
            <a:avLst/>
          </a:prstGeom>
        </p:spPr>
      </p:pic>
    </p:spTree>
    <p:extLst>
      <p:ext uri="{BB962C8B-B14F-4D97-AF65-F5344CB8AC3E}">
        <p14:creationId xmlns:p14="http://schemas.microsoft.com/office/powerpoint/2010/main" val="145120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re processus 6">
            <a:extLst>
              <a:ext uri="{FF2B5EF4-FFF2-40B4-BE49-F238E27FC236}">
                <a16:creationId xmlns:a16="http://schemas.microsoft.com/office/drawing/2014/main" id="{71669ACE-C5B3-7746-BFAF-C3BF32AFE615}"/>
              </a:ext>
            </a:extLst>
          </p:cNvPr>
          <p:cNvSpPr/>
          <p:nvPr/>
        </p:nvSpPr>
        <p:spPr>
          <a:xfrm>
            <a:off x="-269715" y="273844"/>
            <a:ext cx="3815482" cy="696472"/>
          </a:xfrm>
          <a:prstGeom prst="flowChartAlternateProcess">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12845" y="396517"/>
            <a:ext cx="2825019" cy="568193"/>
          </a:xfrm>
          <a:ln>
            <a:noFill/>
          </a:ln>
        </p:spPr>
        <p:txBody>
          <a:bodyPr>
            <a:noAutofit/>
            <a:scene3d>
              <a:camera prst="orthographicFront">
                <a:rot lat="0" lon="0" rev="0"/>
              </a:camera>
              <a:lightRig rig="threePt" dir="t"/>
            </a:scene3d>
          </a:bodyPr>
          <a:lstStyle/>
          <a:p>
            <a:r>
              <a:rPr lang="fr-FR" b="1" dirty="0">
                <a:solidFill>
                  <a:schemeClr val="bg1"/>
                </a:solidFill>
                <a:latin typeface="Arial" panose="020B0604020202020204" pitchFamily="34" charset="0"/>
                <a:cs typeface="Arial" panose="020B0604020202020204" pitchFamily="34" charset="0"/>
              </a:rPr>
              <a:t>SOMMAIRE</a:t>
            </a:r>
          </a:p>
        </p:txBody>
      </p:sp>
      <p:sp>
        <p:nvSpPr>
          <p:cNvPr id="3" name="Espace réservé du contenu 2"/>
          <p:cNvSpPr>
            <a:spLocks noGrp="1"/>
          </p:cNvSpPr>
          <p:nvPr>
            <p:ph idx="1"/>
          </p:nvPr>
        </p:nvSpPr>
        <p:spPr>
          <a:xfrm>
            <a:off x="434109" y="1335418"/>
            <a:ext cx="8331199" cy="3631287"/>
          </a:xfrm>
        </p:spPr>
        <p:txBody>
          <a:bodyPr>
            <a:normAutofit/>
          </a:bodyPr>
          <a:lstStyle/>
          <a:p>
            <a:pPr marL="0" indent="0" algn="just">
              <a:buClr>
                <a:srgbClr val="00AFC1"/>
              </a:buClr>
              <a:buSzPct val="91000"/>
              <a:buNone/>
            </a:pPr>
            <a:r>
              <a:rPr lang="fr-FR" sz="1800" b="1" dirty="0">
                <a:solidFill>
                  <a:srgbClr val="00AFC1"/>
                </a:solidFill>
                <a:latin typeface="Arial" panose="020B0604020202020204" pitchFamily="34" charset="0"/>
                <a:cs typeface="Arial" panose="020B0604020202020204" pitchFamily="34" charset="0"/>
              </a:rPr>
              <a:t>INTRODUCTION </a:t>
            </a:r>
          </a:p>
          <a:p>
            <a:pPr marL="0" indent="0" algn="just">
              <a:buClr>
                <a:srgbClr val="00AFC1"/>
              </a:buClr>
              <a:buSzPct val="91000"/>
              <a:buNone/>
            </a:pPr>
            <a:endParaRPr lang="fr-FR" sz="1800" b="1" dirty="0">
              <a:solidFill>
                <a:srgbClr val="00AFC1"/>
              </a:solidFill>
              <a:latin typeface="Arial" panose="020B0604020202020204" pitchFamily="34" charset="0"/>
              <a:cs typeface="Arial" panose="020B0604020202020204" pitchFamily="34" charset="0"/>
            </a:endParaRPr>
          </a:p>
          <a:p>
            <a:pPr algn="just">
              <a:buClr>
                <a:srgbClr val="00AFC1"/>
              </a:buClr>
              <a:buSzPct val="91000"/>
            </a:pPr>
            <a:r>
              <a:rPr lang="fr-FR" sz="1800" b="1" dirty="0">
                <a:solidFill>
                  <a:srgbClr val="00AFC1"/>
                </a:solidFill>
                <a:latin typeface="Arial" panose="020B0604020202020204" pitchFamily="34" charset="0"/>
                <a:cs typeface="Arial" panose="020B0604020202020204" pitchFamily="34" charset="0"/>
              </a:rPr>
              <a:t>Partie I </a:t>
            </a:r>
            <a:r>
              <a:rPr lang="fr-FR" sz="1600" dirty="0">
                <a:solidFill>
                  <a:schemeClr val="bg1">
                    <a:lumMod val="65000"/>
                  </a:schemeClr>
                </a:solidFill>
                <a:latin typeface="Arial" panose="020B0604020202020204" pitchFamily="34" charset="0"/>
                <a:cs typeface="Arial" panose="020B0604020202020204" pitchFamily="34" charset="0"/>
              </a:rPr>
              <a:t>Les prémices de la démarche écoquartier</a:t>
            </a:r>
          </a:p>
          <a:p>
            <a:pPr algn="just">
              <a:buClr>
                <a:srgbClr val="00AFC1"/>
              </a:buClr>
              <a:buSzPct val="91000"/>
            </a:pPr>
            <a:r>
              <a:rPr lang="fr-FR" sz="1800" b="1" dirty="0">
                <a:solidFill>
                  <a:srgbClr val="00AFC1"/>
                </a:solidFill>
                <a:latin typeface="Arial" panose="020B0604020202020204" pitchFamily="34" charset="0"/>
                <a:cs typeface="Arial" panose="020B0604020202020204" pitchFamily="34" charset="0"/>
              </a:rPr>
              <a:t>Partie II </a:t>
            </a:r>
            <a:r>
              <a:rPr lang="fr-FR" sz="1600" dirty="0">
                <a:solidFill>
                  <a:schemeClr val="bg1">
                    <a:lumMod val="65000"/>
                  </a:schemeClr>
                </a:solidFill>
                <a:latin typeface="Arial" panose="020B0604020202020204" pitchFamily="34" charset="0"/>
                <a:cs typeface="Arial" panose="020B0604020202020204" pitchFamily="34" charset="0"/>
              </a:rPr>
              <a:t>Présentation du Cœur de Ville de La Possession</a:t>
            </a:r>
          </a:p>
          <a:p>
            <a:pPr algn="just">
              <a:buClr>
                <a:srgbClr val="00AFC1"/>
              </a:buClr>
              <a:buSzPct val="91000"/>
            </a:pPr>
            <a:r>
              <a:rPr lang="fr-FR" sz="1800" b="1" dirty="0">
                <a:solidFill>
                  <a:srgbClr val="00AFC1"/>
                </a:solidFill>
                <a:latin typeface="Arial" panose="020B0604020202020204" pitchFamily="34" charset="0"/>
                <a:cs typeface="Arial" panose="020B0604020202020204" pitchFamily="34" charset="0"/>
              </a:rPr>
              <a:t>Partie III </a:t>
            </a:r>
            <a:r>
              <a:rPr lang="fr-FR" sz="1600" dirty="0">
                <a:solidFill>
                  <a:schemeClr val="bg1">
                    <a:lumMod val="65000"/>
                  </a:schemeClr>
                </a:solidFill>
                <a:latin typeface="Arial" panose="020B0604020202020204" pitchFamily="34" charset="0"/>
                <a:cs typeface="Arial" panose="020B0604020202020204" pitchFamily="34" charset="0"/>
              </a:rPr>
              <a:t>Les outils pour répondre à l’enjeu climatique actuel</a:t>
            </a:r>
          </a:p>
          <a:p>
            <a:pPr marL="0" indent="0" algn="just">
              <a:buClr>
                <a:srgbClr val="00AFC1"/>
              </a:buClr>
              <a:buSzPct val="91000"/>
              <a:buNone/>
            </a:pPr>
            <a:endParaRPr lang="fr-FR" sz="1600" dirty="0">
              <a:solidFill>
                <a:schemeClr val="bg1">
                  <a:lumMod val="65000"/>
                </a:schemeClr>
              </a:solidFill>
              <a:latin typeface="Arial" panose="020B0604020202020204" pitchFamily="34" charset="0"/>
              <a:cs typeface="Arial" panose="020B0604020202020204" pitchFamily="34" charset="0"/>
            </a:endParaRPr>
          </a:p>
          <a:p>
            <a:pPr marL="0" indent="0" algn="just">
              <a:buClr>
                <a:srgbClr val="00AFC1"/>
              </a:buClr>
              <a:buSzPct val="91000"/>
              <a:buNone/>
            </a:pPr>
            <a:r>
              <a:rPr lang="fr-FR" sz="1800" b="1" dirty="0">
                <a:solidFill>
                  <a:srgbClr val="00AFC1"/>
                </a:solidFill>
                <a:latin typeface="Arial" panose="020B0604020202020204" pitchFamily="34" charset="0"/>
                <a:cs typeface="Arial" panose="020B0604020202020204" pitchFamily="34" charset="0"/>
              </a:rPr>
              <a:t>CONCLUSION - Les limites et difficultés du projet</a:t>
            </a:r>
          </a:p>
        </p:txBody>
      </p:sp>
      <p:sp>
        <p:nvSpPr>
          <p:cNvPr id="11" name="Ellipse 10">
            <a:extLst>
              <a:ext uri="{FF2B5EF4-FFF2-40B4-BE49-F238E27FC236}">
                <a16:creationId xmlns:a16="http://schemas.microsoft.com/office/drawing/2014/main" id="{1147AB61-AE2A-4A40-AE44-D146E743946C}"/>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2" name="Image 11">
            <a:extLst>
              <a:ext uri="{FF2B5EF4-FFF2-40B4-BE49-F238E27FC236}">
                <a16:creationId xmlns:a16="http://schemas.microsoft.com/office/drawing/2014/main" id="{60C0E0B2-0482-0244-BFCD-E9147EC210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8" name="Image 7">
            <a:extLst>
              <a:ext uri="{FF2B5EF4-FFF2-40B4-BE49-F238E27FC236}">
                <a16:creationId xmlns:a16="http://schemas.microsoft.com/office/drawing/2014/main" id="{E8F8A992-05B0-AF42-BFFE-00691CC2D7B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Tree>
    <p:extLst>
      <p:ext uri="{BB962C8B-B14F-4D97-AF65-F5344CB8AC3E}">
        <p14:creationId xmlns:p14="http://schemas.microsoft.com/office/powerpoint/2010/main" val="633533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5E01D6-85B1-8942-AD22-8A5546E22D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350"/>
            <a:ext cx="9144000" cy="5130800"/>
          </a:xfrm>
          <a:prstGeom prst="rect">
            <a:avLst/>
          </a:prstGeom>
        </p:spPr>
      </p:pic>
      <p:sp>
        <p:nvSpPr>
          <p:cNvPr id="4" name="Rectangle 3">
            <a:extLst>
              <a:ext uri="{FF2B5EF4-FFF2-40B4-BE49-F238E27FC236}">
                <a16:creationId xmlns:a16="http://schemas.microsoft.com/office/drawing/2014/main" id="{F8E9DECA-EA3A-4F44-BE20-94B423E22D9D}"/>
              </a:ext>
            </a:extLst>
          </p:cNvPr>
          <p:cNvSpPr/>
          <p:nvPr/>
        </p:nvSpPr>
        <p:spPr>
          <a:xfrm>
            <a:off x="0" y="0"/>
            <a:ext cx="9144000" cy="5143500"/>
          </a:xfrm>
          <a:prstGeom prst="rect">
            <a:avLst/>
          </a:prstGeom>
          <a:solidFill>
            <a:srgbClr val="00AFC1">
              <a:alpha val="816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AFC1"/>
              </a:solidFill>
            </a:endParaRPr>
          </a:p>
        </p:txBody>
      </p:sp>
      <p:sp>
        <p:nvSpPr>
          <p:cNvPr id="5" name="Ellipse 4">
            <a:extLst>
              <a:ext uri="{FF2B5EF4-FFF2-40B4-BE49-F238E27FC236}">
                <a16:creationId xmlns:a16="http://schemas.microsoft.com/office/drawing/2014/main" id="{3FF8FE85-D878-CD44-9B97-0FFC02CE69A7}"/>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DF28641A-FF54-1549-9F87-CED4E8E223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sp>
        <p:nvSpPr>
          <p:cNvPr id="10" name="Autre processus 9">
            <a:extLst>
              <a:ext uri="{FF2B5EF4-FFF2-40B4-BE49-F238E27FC236}">
                <a16:creationId xmlns:a16="http://schemas.microsoft.com/office/drawing/2014/main" id="{D1D9C86C-CBE9-9F4A-A002-0D56E7606195}"/>
              </a:ext>
            </a:extLst>
          </p:cNvPr>
          <p:cNvSpPr/>
          <p:nvPr/>
        </p:nvSpPr>
        <p:spPr>
          <a:xfrm>
            <a:off x="3349556" y="1627875"/>
            <a:ext cx="2444885" cy="687422"/>
          </a:xfrm>
          <a:prstGeom prst="flowChartAlternateProcess">
            <a:avLst/>
          </a:prstGeom>
          <a:solidFill>
            <a:schemeClr val="bg1">
              <a:alpha val="2042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678873" y="1716472"/>
            <a:ext cx="7786253" cy="1969770"/>
          </a:xfrm>
          <a:prstGeom prst="rect">
            <a:avLst/>
          </a:prstGeom>
          <a:noFill/>
        </p:spPr>
        <p:txBody>
          <a:bodyPr wrap="square" rtlCol="0">
            <a:spAutoFit/>
          </a:bodyPr>
          <a:lstStyle/>
          <a:p>
            <a:pPr lvl="0" algn="ctr">
              <a:lnSpc>
                <a:spcPct val="90000"/>
              </a:lnSpc>
              <a:spcBef>
                <a:spcPct val="0"/>
              </a:spcBef>
              <a:defRPr/>
            </a:pPr>
            <a:r>
              <a:rPr lang="fr-RE" sz="3600" b="1" dirty="0">
                <a:solidFill>
                  <a:schemeClr val="bg1"/>
                </a:solidFill>
                <a:latin typeface="Arial" charset="0"/>
                <a:ea typeface="Arial" charset="0"/>
                <a:cs typeface="Arial" charset="0"/>
              </a:rPr>
              <a:t>PARTIE I </a:t>
            </a:r>
          </a:p>
          <a:p>
            <a:pPr lvl="0" algn="ctr">
              <a:lnSpc>
                <a:spcPct val="90000"/>
              </a:lnSpc>
              <a:spcBef>
                <a:spcPct val="0"/>
              </a:spcBef>
              <a:defRPr/>
            </a:pPr>
            <a:endParaRPr lang="fr-RE" sz="3200" b="1" dirty="0">
              <a:solidFill>
                <a:schemeClr val="bg1"/>
              </a:solidFill>
              <a:latin typeface="Arial" charset="0"/>
              <a:ea typeface="Arial" charset="0"/>
              <a:cs typeface="Arial" charset="0"/>
            </a:endParaRPr>
          </a:p>
          <a:p>
            <a:pPr lvl="0" algn="ctr">
              <a:lnSpc>
                <a:spcPct val="90000"/>
              </a:lnSpc>
              <a:spcBef>
                <a:spcPct val="0"/>
              </a:spcBef>
              <a:defRPr/>
            </a:pPr>
            <a:r>
              <a:rPr lang="fr-FR" sz="3200" dirty="0">
                <a:solidFill>
                  <a:schemeClr val="bg1"/>
                </a:solidFill>
                <a:latin typeface="Arial" charset="0"/>
                <a:ea typeface="Arial" charset="0"/>
                <a:cs typeface="Arial" charset="0"/>
              </a:rPr>
              <a:t>Les prémices de la démarche écoquartier</a:t>
            </a:r>
          </a:p>
          <a:p>
            <a:pPr algn="ctr"/>
            <a:endParaRPr lang="fr-FR" sz="3200" dirty="0">
              <a:latin typeface="Arial" charset="0"/>
              <a:ea typeface="Arial" charset="0"/>
              <a:cs typeface="Arial" charset="0"/>
            </a:endParaRPr>
          </a:p>
        </p:txBody>
      </p:sp>
    </p:spTree>
    <p:extLst>
      <p:ext uri="{BB962C8B-B14F-4D97-AF65-F5344CB8AC3E}">
        <p14:creationId xmlns:p14="http://schemas.microsoft.com/office/powerpoint/2010/main" val="103994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9" y="1352969"/>
            <a:ext cx="3654372" cy="2882840"/>
          </a:xfrm>
          <a:prstGeom prst="rect">
            <a:avLst/>
          </a:prstGeom>
        </p:spPr>
        <p:txBody>
          <a:bodyPr wrap="square">
            <a:spAutoFit/>
          </a:bodyPr>
          <a:lstStyle/>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La démarche de labellisation</a:t>
            </a:r>
          </a:p>
          <a:p>
            <a:pPr algn="just">
              <a:spcAft>
                <a:spcPts val="800"/>
              </a:spcAft>
              <a:buClr>
                <a:srgbClr val="00AFC1"/>
              </a:buClr>
            </a:pPr>
            <a:r>
              <a:rPr lang="fr-FR" sz="1200" b="1" dirty="0">
                <a:solidFill>
                  <a:srgbClr val="595959"/>
                </a:solidFill>
                <a:latin typeface="Arial" panose="020B0604020202020204" pitchFamily="34" charset="0"/>
                <a:cs typeface="Arial" panose="020B0604020202020204" pitchFamily="34" charset="0"/>
              </a:rPr>
              <a:t>L’écoquartier un label lancé par l’Etat français, visant à encourager les Villes dans un aménagement responsable et durable.</a:t>
            </a:r>
          </a:p>
          <a:p>
            <a:pPr algn="just">
              <a:spcAft>
                <a:spcPts val="800"/>
              </a:spcAft>
              <a:buClr>
                <a:srgbClr val="00AFC1"/>
              </a:buClr>
            </a:pPr>
            <a:r>
              <a:rPr lang="fr-FR" sz="1200" dirty="0">
                <a:solidFill>
                  <a:srgbClr val="595959"/>
                </a:solidFill>
                <a:latin typeface="Arial" panose="020B0604020202020204" pitchFamily="34" charset="0"/>
                <a:cs typeface="Arial" panose="020B0604020202020204" pitchFamily="34" charset="0"/>
              </a:rPr>
              <a:t>Un label qui renforce la mobilisation des financements publics.</a:t>
            </a:r>
          </a:p>
          <a:p>
            <a:pPr algn="just">
              <a:spcAft>
                <a:spcPts val="800"/>
              </a:spcAft>
              <a:buClr>
                <a:srgbClr val="00AFC1"/>
              </a:buClr>
            </a:pPr>
            <a:r>
              <a:rPr lang="fr-FR" sz="1200" dirty="0">
                <a:solidFill>
                  <a:srgbClr val="595959"/>
                </a:solidFill>
                <a:latin typeface="Arial" panose="020B0604020202020204" pitchFamily="34" charset="0"/>
                <a:cs typeface="Arial" panose="020B0604020202020204" pitchFamily="34" charset="0"/>
              </a:rPr>
              <a:t>Une démarche de suivi de l’élaboration du projet veillant à la bonne application des critères avant la labellisation.</a:t>
            </a:r>
          </a:p>
          <a:p>
            <a:pPr algn="just">
              <a:spcAft>
                <a:spcPts val="800"/>
              </a:spcAft>
              <a:buClr>
                <a:srgbClr val="00AFC1"/>
              </a:buClr>
            </a:pPr>
            <a:r>
              <a:rPr lang="fr-FR" sz="1200" dirty="0">
                <a:solidFill>
                  <a:srgbClr val="595959"/>
                </a:solidFill>
                <a:latin typeface="Arial" panose="020B0604020202020204" pitchFamily="34" charset="0"/>
                <a:cs typeface="Arial" panose="020B0604020202020204" pitchFamily="34" charset="0"/>
              </a:rPr>
              <a:t>Un label délivré à la livraison de l’opération.</a:t>
            </a:r>
          </a:p>
          <a:p>
            <a:pPr>
              <a:spcAft>
                <a:spcPts val="800"/>
              </a:spcAft>
              <a:buClr>
                <a:srgbClr val="00AFC1"/>
              </a:buClr>
            </a:pPr>
            <a:endParaRPr lang="fr-FR" sz="2000" dirty="0">
              <a:solidFill>
                <a:srgbClr val="595959"/>
              </a:solidFill>
              <a:latin typeface="Arial" panose="020B060402020202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sp>
        <p:nvSpPr>
          <p:cNvPr id="7" name="Rectangle 6">
            <a:extLst>
              <a:ext uri="{FF2B5EF4-FFF2-40B4-BE49-F238E27FC236}">
                <a16:creationId xmlns:a16="http://schemas.microsoft.com/office/drawing/2014/main" id="{87E23F45-C05B-C240-8024-1A8B084D8FC8}"/>
              </a:ext>
            </a:extLst>
          </p:cNvPr>
          <p:cNvSpPr/>
          <p:nvPr/>
        </p:nvSpPr>
        <p:spPr>
          <a:xfrm>
            <a:off x="4040092" y="4024768"/>
            <a:ext cx="4994800" cy="400110"/>
          </a:xfrm>
          <a:prstGeom prst="rect">
            <a:avLst/>
          </a:prstGeom>
        </p:spPr>
        <p:txBody>
          <a:bodyPr wrap="square">
            <a:spAutoFit/>
          </a:bodyPr>
          <a:lstStyle/>
          <a:p>
            <a:pPr>
              <a:spcAft>
                <a:spcPts val="800"/>
              </a:spcAft>
              <a:buClr>
                <a:srgbClr val="00AFC1"/>
              </a:buClr>
            </a:pPr>
            <a:r>
              <a:rPr lang="fr-FR" sz="1000" i="1" dirty="0">
                <a:solidFill>
                  <a:srgbClr val="595959"/>
                </a:solidFill>
                <a:latin typeface="Arial" panose="020B0604020202020204" pitchFamily="34" charset="0"/>
                <a:cs typeface="Arial" panose="020B0604020202020204" pitchFamily="34" charset="0"/>
              </a:rPr>
              <a:t>La Possession a signé la charte des </a:t>
            </a:r>
            <a:r>
              <a:rPr lang="fr-FR" sz="1000" i="1" dirty="0" err="1">
                <a:solidFill>
                  <a:srgbClr val="595959"/>
                </a:solidFill>
                <a:latin typeface="Arial" panose="020B0604020202020204" pitchFamily="34" charset="0"/>
                <a:cs typeface="Arial" panose="020B0604020202020204" pitchFamily="34" charset="0"/>
              </a:rPr>
              <a:t>Écoquartiers</a:t>
            </a:r>
            <a:r>
              <a:rPr lang="fr-FR" sz="1000" i="1" dirty="0">
                <a:solidFill>
                  <a:srgbClr val="595959"/>
                </a:solidFill>
                <a:latin typeface="Arial" panose="020B0604020202020204" pitchFamily="34" charset="0"/>
                <a:cs typeface="Arial" panose="020B0604020202020204" pitchFamily="34" charset="0"/>
              </a:rPr>
              <a:t> en 2013.</a:t>
            </a:r>
            <a:br>
              <a:rPr lang="fr-FR" sz="1000" i="1" dirty="0">
                <a:solidFill>
                  <a:srgbClr val="595959"/>
                </a:solidFill>
                <a:latin typeface="Arial" panose="020B0604020202020204" pitchFamily="34" charset="0"/>
                <a:cs typeface="Arial" panose="020B0604020202020204" pitchFamily="34" charset="0"/>
              </a:rPr>
            </a:br>
            <a:r>
              <a:rPr lang="fr-FR" sz="1000" i="1" dirty="0">
                <a:solidFill>
                  <a:srgbClr val="595959"/>
                </a:solidFill>
                <a:latin typeface="Arial" panose="020B0604020202020204" pitchFamily="34" charset="0"/>
                <a:cs typeface="Arial" panose="020B0604020202020204" pitchFamily="34" charset="0"/>
              </a:rPr>
              <a:t>Le projet Cœur de Ville a été admis dans la démarche écoquartier en décembre 2014</a:t>
            </a:r>
          </a:p>
        </p:txBody>
      </p:sp>
      <p:grpSp>
        <p:nvGrpSpPr>
          <p:cNvPr id="13" name="Groupe 12">
            <a:extLst>
              <a:ext uri="{FF2B5EF4-FFF2-40B4-BE49-F238E27FC236}">
                <a16:creationId xmlns:a16="http://schemas.microsoft.com/office/drawing/2014/main" id="{9EDF0D52-3A5D-774E-B518-261A03663583}"/>
              </a:ext>
            </a:extLst>
          </p:cNvPr>
          <p:cNvGrpSpPr/>
          <p:nvPr/>
        </p:nvGrpSpPr>
        <p:grpSpPr>
          <a:xfrm>
            <a:off x="5069803" y="1596979"/>
            <a:ext cx="2935378" cy="2183779"/>
            <a:chOff x="4853493" y="1252105"/>
            <a:chExt cx="3729611" cy="2774650"/>
          </a:xfrm>
        </p:grpSpPr>
        <p:pic>
          <p:nvPicPr>
            <p:cNvPr id="9" name="Picture 2">
              <a:extLst>
                <a:ext uri="{FF2B5EF4-FFF2-40B4-BE49-F238E27FC236}">
                  <a16:creationId xmlns:a16="http://schemas.microsoft.com/office/drawing/2014/main" id="{324E0D5C-C2E4-5541-AF6C-1DDD5CD18DD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94801" y="1252105"/>
              <a:ext cx="3588303" cy="27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7144EF18-F959-2149-8197-82D5ED2C8815}"/>
                </a:ext>
              </a:extLst>
            </p:cNvPr>
            <p:cNvSpPr/>
            <p:nvPr/>
          </p:nvSpPr>
          <p:spPr>
            <a:xfrm>
              <a:off x="4853493" y="1421966"/>
              <a:ext cx="2004507" cy="254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50031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DCA252-0A54-694F-8431-D564230FA59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Ellipse 9">
            <a:extLst>
              <a:ext uri="{FF2B5EF4-FFF2-40B4-BE49-F238E27FC236}">
                <a16:creationId xmlns:a16="http://schemas.microsoft.com/office/drawing/2014/main" id="{5B589B29-B5AA-4C4B-82A9-8C49A1A5C7A1}"/>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11" name="Image 10">
            <a:extLst>
              <a:ext uri="{FF2B5EF4-FFF2-40B4-BE49-F238E27FC236}">
                <a16:creationId xmlns:a16="http://schemas.microsoft.com/office/drawing/2014/main" id="{6F46DB05-3421-FB46-AF99-F054F3A35C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2" name="Image 11">
            <a:extLst>
              <a:ext uri="{FF2B5EF4-FFF2-40B4-BE49-F238E27FC236}">
                <a16:creationId xmlns:a16="http://schemas.microsoft.com/office/drawing/2014/main" id="{753520CD-C698-9440-8C00-B708340A4D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62"/>
          <a:stretch/>
        </p:blipFill>
        <p:spPr>
          <a:xfrm>
            <a:off x="-226031" y="4215853"/>
            <a:ext cx="9370031" cy="955518"/>
          </a:xfrm>
          <a:prstGeom prst="rect">
            <a:avLst/>
          </a:prstGeom>
        </p:spPr>
      </p:pic>
      <p:sp>
        <p:nvSpPr>
          <p:cNvPr id="13" name="Espace réservé du contenu 2">
            <a:extLst>
              <a:ext uri="{FF2B5EF4-FFF2-40B4-BE49-F238E27FC236}">
                <a16:creationId xmlns:a16="http://schemas.microsoft.com/office/drawing/2014/main" id="{1F6D03B0-1424-1746-B574-003B8E6A082B}"/>
              </a:ext>
            </a:extLst>
          </p:cNvPr>
          <p:cNvSpPr txBox="1">
            <a:spLocks/>
          </p:cNvSpPr>
          <p:nvPr/>
        </p:nvSpPr>
        <p:spPr>
          <a:xfrm>
            <a:off x="644353" y="1451130"/>
            <a:ext cx="4368800" cy="2565698"/>
          </a:xfrm>
          <a:prstGeom prst="rect">
            <a:avLst/>
          </a:prstGeom>
          <a:noFill/>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a:r>
              <a:rPr lang="fr-FR" sz="1600" b="1" dirty="0">
                <a:solidFill>
                  <a:srgbClr val="9BBB59"/>
                </a:solidFill>
                <a:latin typeface="Arial" panose="020B0604020202020204" pitchFamily="34" charset="0"/>
                <a:cs typeface="Arial" panose="020B0604020202020204" pitchFamily="34" charset="0"/>
              </a:rPr>
              <a:t>Qu’est-ce qu’un </a:t>
            </a:r>
            <a:r>
              <a:rPr lang="fr-FR" sz="1600" b="1" dirty="0" err="1">
                <a:solidFill>
                  <a:srgbClr val="9BBB59"/>
                </a:solidFill>
                <a:latin typeface="Arial" panose="020B0604020202020204" pitchFamily="34" charset="0"/>
                <a:cs typeface="Arial" panose="020B0604020202020204" pitchFamily="34" charset="0"/>
              </a:rPr>
              <a:t>écoquartier</a:t>
            </a:r>
            <a:r>
              <a:rPr lang="fr-FR" sz="1600" b="1" dirty="0">
                <a:solidFill>
                  <a:srgbClr val="9BBB59"/>
                </a:solidFill>
                <a:latin typeface="Arial" panose="020B0604020202020204" pitchFamily="34" charset="0"/>
                <a:cs typeface="Arial" panose="020B0604020202020204" pitchFamily="34" charset="0"/>
              </a:rPr>
              <a:t> ?</a:t>
            </a:r>
            <a:endParaRPr lang="fr-FR" sz="1600" dirty="0">
              <a:solidFill>
                <a:srgbClr val="595959"/>
              </a:solidFill>
              <a:latin typeface="Arial" panose="020B0604020202020204" pitchFamily="34" charset="0"/>
              <a:cs typeface="Arial" panose="020B0604020202020204" pitchFamily="34" charset="0"/>
            </a:endParaRPr>
          </a:p>
          <a:p>
            <a:pPr algn="just" fontAlgn="base">
              <a:buClr>
                <a:srgbClr val="00AFC1"/>
              </a:buClr>
            </a:pPr>
            <a:r>
              <a:rPr lang="fr-FR" sz="1200" dirty="0">
                <a:solidFill>
                  <a:schemeClr val="tx1">
                    <a:lumMod val="65000"/>
                    <a:lumOff val="35000"/>
                  </a:schemeClr>
                </a:solidFill>
                <a:latin typeface="Arial" charset="0"/>
                <a:ea typeface="Arial" charset="0"/>
                <a:cs typeface="Arial" charset="0"/>
              </a:rPr>
              <a:t>3 objectifs pour l’</a:t>
            </a:r>
            <a:r>
              <a:rPr lang="fr-FR" sz="1200" dirty="0" err="1">
                <a:solidFill>
                  <a:schemeClr val="tx1">
                    <a:lumMod val="65000"/>
                    <a:lumOff val="35000"/>
                  </a:schemeClr>
                </a:solidFill>
                <a:latin typeface="Arial" charset="0"/>
                <a:ea typeface="Arial" charset="0"/>
                <a:cs typeface="Arial" charset="0"/>
              </a:rPr>
              <a:t>écoquartier</a:t>
            </a:r>
            <a:r>
              <a:rPr lang="fr-FR" sz="1200" dirty="0">
                <a:solidFill>
                  <a:schemeClr val="tx1">
                    <a:lumMod val="65000"/>
                    <a:lumOff val="35000"/>
                  </a:schemeClr>
                </a:solidFill>
                <a:latin typeface="Arial" charset="0"/>
                <a:ea typeface="Arial" charset="0"/>
                <a:cs typeface="Arial" charset="0"/>
              </a:rPr>
              <a:t> :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Construire des logements pour tous</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Assurer la transition écologique</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Mettre en œuvre l’égalité des territoires</a:t>
            </a:r>
          </a:p>
          <a:p>
            <a:pPr marL="171450" indent="-171450" algn="just" fontAlgn="base">
              <a:buClr>
                <a:srgbClr val="00AFC1"/>
              </a:buClr>
              <a:buFont typeface="Arial" panose="020B0604020202020204" pitchFamily="34" charset="0"/>
              <a:buChar char="•"/>
            </a:pPr>
            <a:endParaRPr lang="fr-FR" sz="1200" dirty="0">
              <a:solidFill>
                <a:schemeClr val="tx1">
                  <a:lumMod val="65000"/>
                  <a:lumOff val="35000"/>
                </a:schemeClr>
              </a:solidFill>
              <a:latin typeface="Arial" charset="0"/>
              <a:ea typeface="Arial" charset="0"/>
              <a:cs typeface="Arial" charset="0"/>
            </a:endParaRPr>
          </a:p>
        </p:txBody>
      </p:sp>
      <p:sp>
        <p:nvSpPr>
          <p:cNvPr id="15" name="Espace réservé du contenu 2">
            <a:extLst>
              <a:ext uri="{FF2B5EF4-FFF2-40B4-BE49-F238E27FC236}">
                <a16:creationId xmlns:a16="http://schemas.microsoft.com/office/drawing/2014/main" id="{A9058371-27DA-DD4F-8414-4FBC54AB469D}"/>
              </a:ext>
            </a:extLst>
          </p:cNvPr>
          <p:cNvSpPr txBox="1">
            <a:spLocks/>
          </p:cNvSpPr>
          <p:nvPr/>
        </p:nvSpPr>
        <p:spPr>
          <a:xfrm>
            <a:off x="3997945" y="1441802"/>
            <a:ext cx="4694283" cy="2565698"/>
          </a:xfrm>
          <a:prstGeom prst="rect">
            <a:avLst/>
          </a:prstGeom>
          <a:noFill/>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just" fontAlgn="base">
              <a:buClr>
                <a:srgbClr val="00AFC1"/>
              </a:buClr>
            </a:pPr>
            <a:r>
              <a:rPr lang="fr-FR" sz="1200" dirty="0">
                <a:solidFill>
                  <a:schemeClr val="tx1">
                    <a:lumMod val="65000"/>
                    <a:lumOff val="35000"/>
                  </a:schemeClr>
                </a:solidFill>
                <a:latin typeface="Arial" charset="0"/>
                <a:ea typeface="Arial" charset="0"/>
                <a:cs typeface="Arial" charset="0"/>
              </a:rPr>
              <a:t>Le projet a pour but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De dynamiser le centre-ville tout en aménageant la ville-jardin.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D’assurer la transition énergétique.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D’améliorer la gestion des déchets</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De mettre en avant les modes de déplacements doux (transports en commun, vélo, marche) </a:t>
            </a:r>
          </a:p>
          <a:p>
            <a:pPr marL="171450" indent="-171450" algn="just" fontAlgn="base">
              <a:buClr>
                <a:srgbClr val="00AFC1"/>
              </a:buClr>
              <a:buFont typeface="Arial" panose="020B0604020202020204" pitchFamily="34" charset="0"/>
              <a:buChar char="•"/>
            </a:pPr>
            <a:r>
              <a:rPr lang="fr-FR" sz="1200" dirty="0">
                <a:solidFill>
                  <a:schemeClr val="tx1">
                    <a:lumMod val="65000"/>
                    <a:lumOff val="35000"/>
                  </a:schemeClr>
                </a:solidFill>
                <a:latin typeface="Arial" charset="0"/>
                <a:ea typeface="Arial" charset="0"/>
                <a:cs typeface="Arial" charset="0"/>
              </a:rPr>
              <a:t>D’être la première pierre de l’Ecocité de l’Ouest de la Réunion </a:t>
            </a:r>
          </a:p>
          <a:p>
            <a:pPr marL="171450" indent="-171450" algn="just" fontAlgn="base">
              <a:buClr>
                <a:srgbClr val="00AFC1"/>
              </a:buClr>
              <a:buFont typeface="Arial" panose="020B0604020202020204" pitchFamily="34" charset="0"/>
              <a:buChar char="•"/>
            </a:pPr>
            <a:endParaRPr lang="fr-FR" sz="1200" dirty="0">
              <a:solidFill>
                <a:schemeClr val="tx1">
                  <a:lumMod val="65000"/>
                  <a:lumOff val="35000"/>
                </a:schemeClr>
              </a:solidFill>
              <a:latin typeface="Arial" charset="0"/>
              <a:ea typeface="Arial" charset="0"/>
              <a:cs typeface="Arial" charset="0"/>
            </a:endParaRPr>
          </a:p>
          <a:p>
            <a:pPr marL="171450" indent="-171450" algn="just" fontAlgn="base">
              <a:buClr>
                <a:srgbClr val="00AFC1"/>
              </a:buClr>
              <a:buFont typeface="Arial" panose="020B0604020202020204" pitchFamily="34" charset="0"/>
              <a:buChar char="•"/>
            </a:pPr>
            <a:endParaRPr lang="fr-FR" sz="1200" dirty="0">
              <a:solidFill>
                <a:schemeClr val="tx1">
                  <a:lumMod val="65000"/>
                  <a:lumOff val="35000"/>
                </a:schemeClr>
              </a:solidFill>
              <a:latin typeface="Arial" charset="0"/>
              <a:ea typeface="Arial" charset="0"/>
              <a:cs typeface="Arial" charset="0"/>
            </a:endParaRPr>
          </a:p>
        </p:txBody>
      </p:sp>
      <p:pic>
        <p:nvPicPr>
          <p:cNvPr id="16" name="Picture 2">
            <a:extLst>
              <a:ext uri="{FF2B5EF4-FFF2-40B4-BE49-F238E27FC236}">
                <a16:creationId xmlns:a16="http://schemas.microsoft.com/office/drawing/2014/main" id="{1BC68917-D317-1E44-A072-09FEE347CF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322" y="3457575"/>
            <a:ext cx="9144000" cy="220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re 1">
            <a:extLst>
              <a:ext uri="{FF2B5EF4-FFF2-40B4-BE49-F238E27FC236}">
                <a16:creationId xmlns:a16="http://schemas.microsoft.com/office/drawing/2014/main" id="{74DEB81C-4BE4-E449-ACD7-A66401276DE6}"/>
              </a:ext>
            </a:extLst>
          </p:cNvPr>
          <p:cNvSpPr txBox="1">
            <a:spLocks/>
          </p:cNvSpPr>
          <p:nvPr/>
        </p:nvSpPr>
        <p:spPr>
          <a:xfrm>
            <a:off x="492774" y="30411"/>
            <a:ext cx="7308745" cy="108771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fr-FR" sz="3300"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324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8" y="1343695"/>
            <a:ext cx="5675549" cy="810478"/>
          </a:xfrm>
          <a:prstGeom prst="rect">
            <a:avLst/>
          </a:prstGeom>
        </p:spPr>
        <p:txBody>
          <a:bodyPr wrap="square">
            <a:spAutoFit/>
          </a:bodyPr>
          <a:lstStyle/>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Les 20 engagements</a:t>
            </a:r>
          </a:p>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DÉMARCHE ET PROCESSUS </a:t>
            </a:r>
            <a:endParaRPr lang="fr-FR" sz="2000" dirty="0">
              <a:solidFill>
                <a:srgbClr val="595959"/>
              </a:solidFill>
              <a:latin typeface="Arial" panose="020B060402020202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pic>
        <p:nvPicPr>
          <p:cNvPr id="22" name="Image 21">
            <a:extLst>
              <a:ext uri="{FF2B5EF4-FFF2-40B4-BE49-F238E27FC236}">
                <a16:creationId xmlns:a16="http://schemas.microsoft.com/office/drawing/2014/main" id="{8686428B-3098-524B-B994-6E638597CF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75166" y="3523190"/>
            <a:ext cx="1821895" cy="928135"/>
          </a:xfrm>
          <a:prstGeom prst="rect">
            <a:avLst/>
          </a:prstGeom>
        </p:spPr>
      </p:pic>
      <p:pic>
        <p:nvPicPr>
          <p:cNvPr id="24" name="Image 23">
            <a:extLst>
              <a:ext uri="{FF2B5EF4-FFF2-40B4-BE49-F238E27FC236}">
                <a16:creationId xmlns:a16="http://schemas.microsoft.com/office/drawing/2014/main" id="{57313F19-2997-7846-85ED-25B49BC0A67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08953" y="2406666"/>
            <a:ext cx="1759332" cy="810479"/>
          </a:xfrm>
          <a:prstGeom prst="rect">
            <a:avLst/>
          </a:prstGeom>
        </p:spPr>
      </p:pic>
      <p:pic>
        <p:nvPicPr>
          <p:cNvPr id="26" name="Image 25">
            <a:extLst>
              <a:ext uri="{FF2B5EF4-FFF2-40B4-BE49-F238E27FC236}">
                <a16:creationId xmlns:a16="http://schemas.microsoft.com/office/drawing/2014/main" id="{B6A54D46-DA24-C24D-90EF-7F5FAC3BB4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5342" y="3554907"/>
            <a:ext cx="1639501" cy="896418"/>
          </a:xfrm>
          <a:prstGeom prst="rect">
            <a:avLst/>
          </a:prstGeom>
        </p:spPr>
      </p:pic>
      <p:pic>
        <p:nvPicPr>
          <p:cNvPr id="28" name="Image 27">
            <a:extLst>
              <a:ext uri="{FF2B5EF4-FFF2-40B4-BE49-F238E27FC236}">
                <a16:creationId xmlns:a16="http://schemas.microsoft.com/office/drawing/2014/main" id="{CD1A66C8-05DD-884E-A6E9-E201198FBCE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71378" y="2430906"/>
            <a:ext cx="1720850" cy="762000"/>
          </a:xfrm>
          <a:prstGeom prst="rect">
            <a:avLst/>
          </a:prstGeom>
        </p:spPr>
      </p:pic>
      <p:grpSp>
        <p:nvGrpSpPr>
          <p:cNvPr id="11" name="Groupe 10">
            <a:extLst>
              <a:ext uri="{FF2B5EF4-FFF2-40B4-BE49-F238E27FC236}">
                <a16:creationId xmlns:a16="http://schemas.microsoft.com/office/drawing/2014/main" id="{9A10824D-F31A-A04E-9DDD-6B2CC9349EE6}"/>
              </a:ext>
            </a:extLst>
          </p:cNvPr>
          <p:cNvGrpSpPr/>
          <p:nvPr/>
        </p:nvGrpSpPr>
        <p:grpSpPr>
          <a:xfrm>
            <a:off x="615297" y="2245763"/>
            <a:ext cx="1821895" cy="1214817"/>
            <a:chOff x="615297" y="2245763"/>
            <a:chExt cx="1821895" cy="1214817"/>
          </a:xfrm>
        </p:grpSpPr>
        <p:pic>
          <p:nvPicPr>
            <p:cNvPr id="9" name="Image 8">
              <a:extLst>
                <a:ext uri="{FF2B5EF4-FFF2-40B4-BE49-F238E27FC236}">
                  <a16:creationId xmlns:a16="http://schemas.microsoft.com/office/drawing/2014/main" id="{47ACBD20-7FE2-FB4A-8823-E51426BB1CC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15297" y="2245763"/>
              <a:ext cx="1821895" cy="1061777"/>
            </a:xfrm>
            <a:prstGeom prst="rect">
              <a:avLst/>
            </a:prstGeom>
          </p:spPr>
        </p:pic>
        <p:sp>
          <p:nvSpPr>
            <p:cNvPr id="4" name="Rectangle 3">
              <a:extLst>
                <a:ext uri="{FF2B5EF4-FFF2-40B4-BE49-F238E27FC236}">
                  <a16:creationId xmlns:a16="http://schemas.microsoft.com/office/drawing/2014/main" id="{BAB1DB90-6A8C-2745-AA9E-1ADB7CF8D2D7}"/>
                </a:ext>
              </a:extLst>
            </p:cNvPr>
            <p:cNvSpPr/>
            <p:nvPr/>
          </p:nvSpPr>
          <p:spPr>
            <a:xfrm>
              <a:off x="940743" y="3150835"/>
              <a:ext cx="585501" cy="309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42605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4828" y="1347306"/>
            <a:ext cx="5675549" cy="810478"/>
          </a:xfrm>
          <a:prstGeom prst="rect">
            <a:avLst/>
          </a:prstGeom>
        </p:spPr>
        <p:txBody>
          <a:bodyPr wrap="square">
            <a:spAutoFit/>
          </a:bodyPr>
          <a:lstStyle/>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Les 20 engagements</a:t>
            </a:r>
          </a:p>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CADRE DE VIE ET USAGES  </a:t>
            </a:r>
            <a:endParaRPr lang="fr-FR" sz="2000" dirty="0">
              <a:solidFill>
                <a:srgbClr val="595959"/>
              </a:solidFill>
              <a:latin typeface="Arial" panose="020B060402020202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pic>
        <p:nvPicPr>
          <p:cNvPr id="9" name="Image 8">
            <a:extLst>
              <a:ext uri="{FF2B5EF4-FFF2-40B4-BE49-F238E27FC236}">
                <a16:creationId xmlns:a16="http://schemas.microsoft.com/office/drawing/2014/main" id="{697675BA-90D2-3B40-9738-1CB9EA92F86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716" y="2244656"/>
            <a:ext cx="1728971" cy="887150"/>
          </a:xfrm>
          <a:prstGeom prst="rect">
            <a:avLst/>
          </a:prstGeom>
        </p:spPr>
      </p:pic>
      <p:pic>
        <p:nvPicPr>
          <p:cNvPr id="12" name="Image 11">
            <a:extLst>
              <a:ext uri="{FF2B5EF4-FFF2-40B4-BE49-F238E27FC236}">
                <a16:creationId xmlns:a16="http://schemas.microsoft.com/office/drawing/2014/main" id="{AC879ABA-C806-CF43-B773-B73A1399A5C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4122" y="3540168"/>
            <a:ext cx="1760164" cy="762547"/>
          </a:xfrm>
          <a:prstGeom prst="rect">
            <a:avLst/>
          </a:prstGeom>
        </p:spPr>
      </p:pic>
      <p:pic>
        <p:nvPicPr>
          <p:cNvPr id="14" name="Image 13">
            <a:extLst>
              <a:ext uri="{FF2B5EF4-FFF2-40B4-BE49-F238E27FC236}">
                <a16:creationId xmlns:a16="http://schemas.microsoft.com/office/drawing/2014/main" id="{EB8CC838-E733-C044-8367-1C9C678BA9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9508" y="2330910"/>
            <a:ext cx="1728970" cy="1019799"/>
          </a:xfrm>
          <a:prstGeom prst="rect">
            <a:avLst/>
          </a:prstGeom>
        </p:spPr>
      </p:pic>
      <p:pic>
        <p:nvPicPr>
          <p:cNvPr id="16" name="Image 15">
            <a:extLst>
              <a:ext uri="{FF2B5EF4-FFF2-40B4-BE49-F238E27FC236}">
                <a16:creationId xmlns:a16="http://schemas.microsoft.com/office/drawing/2014/main" id="{5A9392A6-3CD5-5E4E-8F1B-34C048C516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2545" y="3540168"/>
            <a:ext cx="1873296" cy="846005"/>
          </a:xfrm>
          <a:prstGeom prst="rect">
            <a:avLst/>
          </a:prstGeom>
        </p:spPr>
      </p:pic>
      <p:pic>
        <p:nvPicPr>
          <p:cNvPr id="18" name="Image 17">
            <a:extLst>
              <a:ext uri="{FF2B5EF4-FFF2-40B4-BE49-F238E27FC236}">
                <a16:creationId xmlns:a16="http://schemas.microsoft.com/office/drawing/2014/main" id="{9DB6FCF5-1501-B943-9CB7-0FA23F0A36F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3258" y="2264684"/>
            <a:ext cx="1728970" cy="1027278"/>
          </a:xfrm>
          <a:prstGeom prst="rect">
            <a:avLst/>
          </a:prstGeom>
        </p:spPr>
      </p:pic>
    </p:spTree>
    <p:extLst>
      <p:ext uri="{BB962C8B-B14F-4D97-AF65-F5344CB8AC3E}">
        <p14:creationId xmlns:p14="http://schemas.microsoft.com/office/powerpoint/2010/main" val="2497582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EBDC25-00B1-C74F-BF37-55CE27F5785B}"/>
              </a:ext>
            </a:extLst>
          </p:cNvPr>
          <p:cNvSpPr/>
          <p:nvPr/>
        </p:nvSpPr>
        <p:spPr>
          <a:xfrm>
            <a:off x="0" y="0"/>
            <a:ext cx="9144000" cy="1252105"/>
          </a:xfrm>
          <a:prstGeom prst="rect">
            <a:avLst/>
          </a:prstGeom>
          <a:solidFill>
            <a:srgbClr val="00AF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p:cNvSpPr/>
          <p:nvPr/>
        </p:nvSpPr>
        <p:spPr>
          <a:xfrm>
            <a:off x="492275" y="1364435"/>
            <a:ext cx="5675549" cy="810478"/>
          </a:xfrm>
          <a:prstGeom prst="rect">
            <a:avLst/>
          </a:prstGeom>
        </p:spPr>
        <p:txBody>
          <a:bodyPr wrap="square">
            <a:spAutoFit/>
          </a:bodyPr>
          <a:lstStyle/>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Les 20 engagements</a:t>
            </a:r>
          </a:p>
          <a:p>
            <a:pPr>
              <a:spcAft>
                <a:spcPts val="800"/>
              </a:spcAft>
              <a:buClr>
                <a:srgbClr val="00AFC1"/>
              </a:buClr>
            </a:pPr>
            <a:r>
              <a:rPr lang="fr-FR" sz="2000" b="1" dirty="0">
                <a:solidFill>
                  <a:srgbClr val="9BBB59"/>
                </a:solidFill>
                <a:latin typeface="Arial" panose="020B0604020202020204" pitchFamily="34" charset="0"/>
                <a:cs typeface="Arial" panose="020B0604020202020204" pitchFamily="34" charset="0"/>
              </a:rPr>
              <a:t>DÉVELOPPEMENT TERRITORIAL </a:t>
            </a:r>
            <a:endParaRPr lang="fr-FR" sz="2000" dirty="0">
              <a:solidFill>
                <a:srgbClr val="595959"/>
              </a:solidFill>
              <a:latin typeface="Arial" panose="020B0604020202020204" pitchFamily="34" charset="0"/>
              <a:cs typeface="Arial" panose="020B0604020202020204" pitchFamily="34" charset="0"/>
            </a:endParaRPr>
          </a:p>
        </p:txBody>
      </p:sp>
      <p:sp>
        <p:nvSpPr>
          <p:cNvPr id="8" name="Titre 1"/>
          <p:cNvSpPr>
            <a:spLocks noGrp="1"/>
          </p:cNvSpPr>
          <p:nvPr>
            <p:ph type="title"/>
          </p:nvPr>
        </p:nvSpPr>
        <p:spPr>
          <a:xfrm>
            <a:off x="494828" y="164389"/>
            <a:ext cx="7308745" cy="1087716"/>
          </a:xfrm>
        </p:spPr>
        <p:txBody>
          <a:bodyPr>
            <a:noAutofit/>
          </a:bodyPr>
          <a:lstStyle/>
          <a:p>
            <a:r>
              <a:rPr lang="fr-FR" b="1" dirty="0">
                <a:solidFill>
                  <a:schemeClr val="bg1"/>
                </a:solidFill>
                <a:latin typeface="Arial" panose="020B0604020202020204" pitchFamily="34" charset="0"/>
                <a:cs typeface="Arial" panose="020B0604020202020204" pitchFamily="34" charset="0"/>
              </a:rPr>
              <a:t>PARTIE I</a:t>
            </a:r>
            <a:br>
              <a:rPr lang="fr-FR" dirty="0">
                <a:solidFill>
                  <a:schemeClr val="bg1"/>
                </a:solidFill>
                <a:latin typeface="Arial" panose="020B0604020202020204" pitchFamily="34" charset="0"/>
                <a:cs typeface="Arial" panose="020B0604020202020204" pitchFamily="34" charset="0"/>
              </a:rPr>
            </a:br>
            <a:r>
              <a:rPr lang="fr-FR" sz="2000" dirty="0">
                <a:solidFill>
                  <a:schemeClr val="bg1"/>
                </a:solidFill>
                <a:latin typeface="Arial" panose="020B0604020202020204" pitchFamily="34" charset="0"/>
                <a:cs typeface="Arial" panose="020B0604020202020204" pitchFamily="34" charset="0"/>
              </a:rPr>
              <a:t>Les prémices de la démarche </a:t>
            </a:r>
            <a:r>
              <a:rPr lang="fr-FR" sz="2000" dirty="0" err="1">
                <a:solidFill>
                  <a:schemeClr val="bg1"/>
                </a:solidFill>
                <a:latin typeface="Arial" panose="020B0604020202020204" pitchFamily="34" charset="0"/>
                <a:cs typeface="Arial" panose="020B0604020202020204" pitchFamily="34" charset="0"/>
              </a:rPr>
              <a:t>écoquartier</a:t>
            </a:r>
            <a:endParaRPr lang="fr-FR" sz="2000" b="1" dirty="0">
              <a:solidFill>
                <a:schemeClr val="bg1"/>
              </a:solidFill>
              <a:latin typeface="Arial" panose="020B0604020202020204" pitchFamily="34" charset="0"/>
              <a:cs typeface="Arial" panose="020B0604020202020204" pitchFamily="34" charset="0"/>
            </a:endParaRPr>
          </a:p>
        </p:txBody>
      </p:sp>
      <p:sp>
        <p:nvSpPr>
          <p:cNvPr id="5" name="Ellipse 4">
            <a:extLst>
              <a:ext uri="{FF2B5EF4-FFF2-40B4-BE49-F238E27FC236}">
                <a16:creationId xmlns:a16="http://schemas.microsoft.com/office/drawing/2014/main" id="{48D3E3E8-1296-A640-BA1B-CA41FCD4CD75}"/>
              </a:ext>
            </a:extLst>
          </p:cNvPr>
          <p:cNvSpPr/>
          <p:nvPr/>
        </p:nvSpPr>
        <p:spPr>
          <a:xfrm>
            <a:off x="8024082" y="-739782"/>
            <a:ext cx="1604609" cy="16046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lumMod val="85000"/>
                </a:schemeClr>
              </a:solidFill>
            </a:endParaRPr>
          </a:p>
        </p:txBody>
      </p:sp>
      <p:pic>
        <p:nvPicPr>
          <p:cNvPr id="6" name="Image 5">
            <a:extLst>
              <a:ext uri="{FF2B5EF4-FFF2-40B4-BE49-F238E27FC236}">
                <a16:creationId xmlns:a16="http://schemas.microsoft.com/office/drawing/2014/main" id="{883272E9-CC6E-244F-9A80-32652C9984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76" t="10166" b="3437"/>
          <a:stretch/>
        </p:blipFill>
        <p:spPr>
          <a:xfrm>
            <a:off x="8349565" y="51794"/>
            <a:ext cx="685327" cy="467387"/>
          </a:xfrm>
          <a:prstGeom prst="rect">
            <a:avLst/>
          </a:prstGeom>
        </p:spPr>
      </p:pic>
      <p:pic>
        <p:nvPicPr>
          <p:cNvPr id="10" name="Image 9">
            <a:extLst>
              <a:ext uri="{FF2B5EF4-FFF2-40B4-BE49-F238E27FC236}">
                <a16:creationId xmlns:a16="http://schemas.microsoft.com/office/drawing/2014/main" id="{DF495DAA-D3A7-CE44-89E6-269658E698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2"/>
          <a:stretch/>
        </p:blipFill>
        <p:spPr>
          <a:xfrm>
            <a:off x="-335139" y="4613947"/>
            <a:ext cx="9479139" cy="966644"/>
          </a:xfrm>
          <a:prstGeom prst="rect">
            <a:avLst/>
          </a:prstGeom>
        </p:spPr>
      </p:pic>
      <p:pic>
        <p:nvPicPr>
          <p:cNvPr id="9" name="Image 8">
            <a:extLst>
              <a:ext uri="{FF2B5EF4-FFF2-40B4-BE49-F238E27FC236}">
                <a16:creationId xmlns:a16="http://schemas.microsoft.com/office/drawing/2014/main" id="{28803A55-3857-BE47-80C1-A723CD3072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7516" y="2267929"/>
            <a:ext cx="1969387" cy="894039"/>
          </a:xfrm>
          <a:prstGeom prst="rect">
            <a:avLst/>
          </a:prstGeom>
        </p:spPr>
      </p:pic>
      <p:pic>
        <p:nvPicPr>
          <p:cNvPr id="12" name="Image 11">
            <a:extLst>
              <a:ext uri="{FF2B5EF4-FFF2-40B4-BE49-F238E27FC236}">
                <a16:creationId xmlns:a16="http://schemas.microsoft.com/office/drawing/2014/main" id="{F3A713BD-A368-B142-857F-22BDA2249E0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52411" y="3523079"/>
            <a:ext cx="1818695" cy="894039"/>
          </a:xfrm>
          <a:prstGeom prst="rect">
            <a:avLst/>
          </a:prstGeom>
        </p:spPr>
      </p:pic>
      <p:pic>
        <p:nvPicPr>
          <p:cNvPr id="14" name="Image 13">
            <a:extLst>
              <a:ext uri="{FF2B5EF4-FFF2-40B4-BE49-F238E27FC236}">
                <a16:creationId xmlns:a16="http://schemas.microsoft.com/office/drawing/2014/main" id="{E4223DAC-4CD0-D04A-99CA-52F7FD11E1D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30049" y="2299546"/>
            <a:ext cx="1969388" cy="1042978"/>
          </a:xfrm>
          <a:prstGeom prst="rect">
            <a:avLst/>
          </a:prstGeom>
        </p:spPr>
      </p:pic>
      <p:pic>
        <p:nvPicPr>
          <p:cNvPr id="18" name="Image 17">
            <a:extLst>
              <a:ext uri="{FF2B5EF4-FFF2-40B4-BE49-F238E27FC236}">
                <a16:creationId xmlns:a16="http://schemas.microsoft.com/office/drawing/2014/main" id="{78EE26DC-08B6-D84F-9046-37C9FCD2301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809875" y="2216639"/>
            <a:ext cx="2016511" cy="966645"/>
          </a:xfrm>
          <a:prstGeom prst="rect">
            <a:avLst/>
          </a:prstGeom>
        </p:spPr>
      </p:pic>
      <p:sp>
        <p:nvSpPr>
          <p:cNvPr id="4" name="Rectangle 3">
            <a:extLst>
              <a:ext uri="{FF2B5EF4-FFF2-40B4-BE49-F238E27FC236}">
                <a16:creationId xmlns:a16="http://schemas.microsoft.com/office/drawing/2014/main" id="{53AF6C53-8AC2-2548-8CF5-678D9F522F6D}"/>
              </a:ext>
            </a:extLst>
          </p:cNvPr>
          <p:cNvSpPr/>
          <p:nvPr/>
        </p:nvSpPr>
        <p:spPr>
          <a:xfrm>
            <a:off x="6741886" y="4506686"/>
            <a:ext cx="269402" cy="107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a:extLst>
              <a:ext uri="{FF2B5EF4-FFF2-40B4-BE49-F238E27FC236}">
                <a16:creationId xmlns:a16="http://schemas.microsoft.com/office/drawing/2014/main" id="{26D8408E-2B2C-B34C-9510-A404218BC839}"/>
              </a:ext>
            </a:extLst>
          </p:cNvPr>
          <p:cNvGrpSpPr/>
          <p:nvPr/>
        </p:nvGrpSpPr>
        <p:grpSpPr>
          <a:xfrm>
            <a:off x="5299437" y="3225886"/>
            <a:ext cx="1841592" cy="1388061"/>
            <a:chOff x="5299437" y="3225886"/>
            <a:chExt cx="1841592" cy="1388061"/>
          </a:xfrm>
        </p:grpSpPr>
        <p:pic>
          <p:nvPicPr>
            <p:cNvPr id="16" name="Image 15">
              <a:extLst>
                <a:ext uri="{FF2B5EF4-FFF2-40B4-BE49-F238E27FC236}">
                  <a16:creationId xmlns:a16="http://schemas.microsoft.com/office/drawing/2014/main" id="{445EDE32-8D20-9D4A-83C5-0F7FC4454BB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299437" y="3225886"/>
              <a:ext cx="1711851" cy="1346400"/>
            </a:xfrm>
            <a:prstGeom prst="rect">
              <a:avLst/>
            </a:prstGeom>
          </p:spPr>
        </p:pic>
        <p:sp>
          <p:nvSpPr>
            <p:cNvPr id="7" name="Rectangle 6">
              <a:extLst>
                <a:ext uri="{FF2B5EF4-FFF2-40B4-BE49-F238E27FC236}">
                  <a16:creationId xmlns:a16="http://schemas.microsoft.com/office/drawing/2014/main" id="{A83A06FB-FDE7-4C48-83D7-CBD5EEF9DC04}"/>
                </a:ext>
              </a:extLst>
            </p:cNvPr>
            <p:cNvSpPr/>
            <p:nvPr/>
          </p:nvSpPr>
          <p:spPr>
            <a:xfrm>
              <a:off x="6741886" y="4506686"/>
              <a:ext cx="399143" cy="10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16681905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13439</TotalTime>
  <Words>1696</Words>
  <Application>Microsoft Office PowerPoint</Application>
  <PresentationFormat>Affichage à l'écran (16:9)</PresentationFormat>
  <Paragraphs>200</Paragraphs>
  <Slides>29</Slides>
  <Notes>24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29</vt:i4>
      </vt:variant>
    </vt:vector>
  </HeadingPairs>
  <TitlesOfParts>
    <vt:vector size="33" baseType="lpstr">
      <vt:lpstr>Arial</vt:lpstr>
      <vt:lpstr>Calibri</vt:lpstr>
      <vt:lpstr>Calibri Light</vt:lpstr>
      <vt:lpstr>Thème Office</vt:lpstr>
      <vt:lpstr>Présentation PowerPoint</vt:lpstr>
      <vt:lpstr>Présentation PowerPoint</vt:lpstr>
      <vt:lpstr>SOMMAIRE</vt:lpstr>
      <vt:lpstr>Présentation PowerPoint</vt:lpstr>
      <vt:lpstr>PARTIE I Les prémices de la démarche écoquartier</vt:lpstr>
      <vt:lpstr>Présentation PowerPoint</vt:lpstr>
      <vt:lpstr>PARTIE I Les prémices de la démarche écoquartier</vt:lpstr>
      <vt:lpstr>PARTIE I Les prémices de la démarche écoquartier</vt:lpstr>
      <vt:lpstr>PARTIE I Les prémices de la démarche écoquartier</vt:lpstr>
      <vt:lpstr>PARTIE I Les prémices de la démarche écoquartier</vt:lpstr>
      <vt:lpstr>PARTIE I Les prémices de la démarche écoquartier</vt:lpstr>
      <vt:lpstr>PARTIE I Les prémices de la démarche écoquartier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Film de présentation de  Cœur de Ville de La Possession</vt:lpstr>
      <vt:lpstr>PARTIE II Présentation de Cœur de Ville de La Possession</vt:lpstr>
      <vt:lpstr>Présentation PowerPoint</vt:lpstr>
      <vt:lpstr>PARTIE III Les outils pour répondre à l’enjeu climatique actuel  </vt:lpstr>
      <vt:lpstr>PARTIE III Les outils pour répondre à l’enjeu climatique actuel  </vt:lpstr>
      <vt:lpstr>PARTIE III Les outils pour répondre à l’enjeu climatique actuel  </vt:lpstr>
      <vt:lpstr>PARTIE III Les outils pour répondre à l’enjeu climatique actuel  </vt:lpstr>
      <vt:lpstr>Présentation PowerPoint</vt:lpstr>
      <vt:lpstr>PARTIE IV Les limites et difficultés du projet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Estelle TECHER</dc:creator>
  <cp:lastModifiedBy>Pole Amenagement</cp:lastModifiedBy>
  <cp:revision>541</cp:revision>
  <cp:lastPrinted>2018-03-28T07:10:45Z</cp:lastPrinted>
  <dcterms:created xsi:type="dcterms:W3CDTF">2015-11-16T06:09:09Z</dcterms:created>
  <dcterms:modified xsi:type="dcterms:W3CDTF">2021-10-11T14:41:02Z</dcterms:modified>
</cp:coreProperties>
</file>