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67"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46CBC-2FED-AB00-725B-CAF9FA1AAAD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DCD33D8-116F-9009-CAE6-7573B754B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BD6D9B8-B218-08F4-A395-6B208515E0E3}"/>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5" name="Espace réservé du pied de page 4">
            <a:extLst>
              <a:ext uri="{FF2B5EF4-FFF2-40B4-BE49-F238E27FC236}">
                <a16:creationId xmlns:a16="http://schemas.microsoft.com/office/drawing/2014/main" id="{6C960609-2200-37FB-B7DD-F5938E47BDF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2AE3ECDE-34E2-4844-0228-7E1F89C6C1A8}"/>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35136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16FE7-8F48-03A8-6090-E9DD57F8983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19DCC14-A344-2EBA-A033-4A6BAB1290B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6479D0-13DA-152B-8F52-FB21B933B41B}"/>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5" name="Espace réservé du pied de page 4">
            <a:extLst>
              <a:ext uri="{FF2B5EF4-FFF2-40B4-BE49-F238E27FC236}">
                <a16:creationId xmlns:a16="http://schemas.microsoft.com/office/drawing/2014/main" id="{856965DD-0E0E-0631-643C-51A99B44C28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8A8F639-7E81-022B-0D22-B1B9B281FC92}"/>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393938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AF59D7-8416-4CA1-ECEC-27419624128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6DB80A1-26F3-36D7-F908-FC080F8AD2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01234C-872D-039D-3C97-7F4DB125B836}"/>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5" name="Espace réservé du pied de page 4">
            <a:extLst>
              <a:ext uri="{FF2B5EF4-FFF2-40B4-BE49-F238E27FC236}">
                <a16:creationId xmlns:a16="http://schemas.microsoft.com/office/drawing/2014/main" id="{D7A00A92-CA63-67DA-8129-A1057F1F5A5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7A6ABA1-2EFF-767B-8E9F-25D888950AFA}"/>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200208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4FD86-22BD-A30D-49D3-E23D4317EE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3B4AA7-6A95-13B4-BA32-F66414FE23D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30D5B7-57A4-DF95-DFB1-4AB7571F382F}"/>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5" name="Espace réservé du pied de page 4">
            <a:extLst>
              <a:ext uri="{FF2B5EF4-FFF2-40B4-BE49-F238E27FC236}">
                <a16:creationId xmlns:a16="http://schemas.microsoft.com/office/drawing/2014/main" id="{04DF34FF-0793-2E1B-10B2-E48888F804B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8BC8F8C-485C-F699-9C12-EF3945CAEF8E}"/>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281971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C92731-E98F-209F-A429-DD36BC6C3F2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C490A2F-C710-B66F-9969-20B14176F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625F16C-067B-30D8-461F-4F2754778B6C}"/>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5" name="Espace réservé du pied de page 4">
            <a:extLst>
              <a:ext uri="{FF2B5EF4-FFF2-40B4-BE49-F238E27FC236}">
                <a16:creationId xmlns:a16="http://schemas.microsoft.com/office/drawing/2014/main" id="{454E3375-7FD0-B164-ABF5-064EDCB0BFB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4C07362-E9AE-3430-0853-94EDDE7803D6}"/>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36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0343A-1FDD-4013-31D8-1EEA2AD3D9B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D1B9CE-98B4-136F-C872-AA27CDB8F98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1842CF-5677-B6DC-4852-B4BEB46F10A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9690F47-DCCE-3618-3EA3-B1E11D2A34C7}"/>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6" name="Espace réservé du pied de page 5">
            <a:extLst>
              <a:ext uri="{FF2B5EF4-FFF2-40B4-BE49-F238E27FC236}">
                <a16:creationId xmlns:a16="http://schemas.microsoft.com/office/drawing/2014/main" id="{63291CD0-CD1E-80A6-8D15-D45425DF9E45}"/>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D2A2B47C-1DF6-0395-6B61-3E80F16E0F41}"/>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206564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9A00F9-834E-68E5-996A-68072EAC41B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0371390-8AD2-3F63-B85A-B096B2CA2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2C012C6-520E-2A95-E5AC-68ACA80E399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BBF6577-BA83-3DAE-DAD5-20F00EA6C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DE822C0-B724-B865-0F1F-80F9AE2B388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CAC8C1C-A2DA-D3E5-3BF8-1C93D7E19CA5}"/>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8" name="Espace réservé du pied de page 7">
            <a:extLst>
              <a:ext uri="{FF2B5EF4-FFF2-40B4-BE49-F238E27FC236}">
                <a16:creationId xmlns:a16="http://schemas.microsoft.com/office/drawing/2014/main" id="{96137C40-D1BF-8843-4F82-2E56B8F994CD}"/>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F74ECF73-946C-3EF6-BB71-B27FC4361546}"/>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216136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FD7D-77C8-6693-D587-3C7ECE82A27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9EF4BE3-8FFC-4BAC-C997-E2C7CF902A51}"/>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4" name="Espace réservé du pied de page 3">
            <a:extLst>
              <a:ext uri="{FF2B5EF4-FFF2-40B4-BE49-F238E27FC236}">
                <a16:creationId xmlns:a16="http://schemas.microsoft.com/office/drawing/2014/main" id="{0C8F7C51-F607-1FD9-BEF9-775B2D1CE198}"/>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FA83B5FA-4456-1EB0-E0B2-FC4222E09659}"/>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126099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4873B6B-CA8B-234D-206D-C299BDCF8824}"/>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3" name="Espace réservé du pied de page 2">
            <a:extLst>
              <a:ext uri="{FF2B5EF4-FFF2-40B4-BE49-F238E27FC236}">
                <a16:creationId xmlns:a16="http://schemas.microsoft.com/office/drawing/2014/main" id="{06D3615B-5CB2-5C1F-CAD2-CF6B335C7DC9}"/>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44E5BEF-11C5-8562-F817-EF6B9ACB0A67}"/>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256563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E44E6-E763-760F-55C6-A8B89F5134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0736B68-1B4A-BCED-6E67-566DE16614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58EF2E1-261F-AA27-D5DD-52E78501D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EEE2C2E-A009-0FF8-45A7-B3D1F30B7158}"/>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6" name="Espace réservé du pied de page 5">
            <a:extLst>
              <a:ext uri="{FF2B5EF4-FFF2-40B4-BE49-F238E27FC236}">
                <a16:creationId xmlns:a16="http://schemas.microsoft.com/office/drawing/2014/main" id="{B7946D6D-48B5-BE86-8594-25798E0762C8}"/>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41BD3D6F-0960-6558-3F9D-BCBEFFD367BD}"/>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247967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02EED-A691-B607-1880-E96D9F194D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B5A211D-7D2A-9176-886C-48BD5693A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443B0EC1-8926-9C74-B54E-487CBD3E8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C65E3AF-5444-B0C6-349A-D7FF8DF85B43}"/>
              </a:ext>
            </a:extLst>
          </p:cNvPr>
          <p:cNvSpPr>
            <a:spLocks noGrp="1"/>
          </p:cNvSpPr>
          <p:nvPr>
            <p:ph type="dt" sz="half" idx="10"/>
          </p:nvPr>
        </p:nvSpPr>
        <p:spPr/>
        <p:txBody>
          <a:bodyPr/>
          <a:lstStyle/>
          <a:p>
            <a:fld id="{EAA933D2-FF28-43F4-89A8-9732012A6435}" type="datetimeFigureOut">
              <a:rPr lang="fr-FR" smtClean="0"/>
              <a:t>07/09/2022</a:t>
            </a:fld>
            <a:endParaRPr lang="fr-FR" dirty="0"/>
          </a:p>
        </p:txBody>
      </p:sp>
      <p:sp>
        <p:nvSpPr>
          <p:cNvPr id="6" name="Espace réservé du pied de page 5">
            <a:extLst>
              <a:ext uri="{FF2B5EF4-FFF2-40B4-BE49-F238E27FC236}">
                <a16:creationId xmlns:a16="http://schemas.microsoft.com/office/drawing/2014/main" id="{CEB29220-AEAA-C655-8B50-F8D1B83D04F3}"/>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19B6CFB-6294-D8A4-1103-A8584EC735D8}"/>
              </a:ext>
            </a:extLst>
          </p:cNvPr>
          <p:cNvSpPr>
            <a:spLocks noGrp="1"/>
          </p:cNvSpPr>
          <p:nvPr>
            <p:ph type="sldNum" sz="quarter" idx="12"/>
          </p:nvPr>
        </p:nvSpPr>
        <p:spPr/>
        <p:txBody>
          <a:bodyPr/>
          <a:lstStyle/>
          <a:p>
            <a:fld id="{88B115E1-0884-43AB-9B5A-5E7E0DD144A9}" type="slidenum">
              <a:rPr lang="fr-FR" smtClean="0"/>
              <a:t>‹N°›</a:t>
            </a:fld>
            <a:endParaRPr lang="fr-FR" dirty="0"/>
          </a:p>
        </p:txBody>
      </p:sp>
    </p:spTree>
    <p:extLst>
      <p:ext uri="{BB962C8B-B14F-4D97-AF65-F5344CB8AC3E}">
        <p14:creationId xmlns:p14="http://schemas.microsoft.com/office/powerpoint/2010/main" val="29432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1FF799-DE71-5CB3-8F81-25CC6F981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74C2687-B88B-0F04-1B1E-7437EE7E22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C343B7-6C9C-5676-E6AE-B11FB7B78E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933D2-FF28-43F4-89A8-9732012A6435}" type="datetimeFigureOut">
              <a:rPr lang="fr-FR" smtClean="0"/>
              <a:t>07/09/2022</a:t>
            </a:fld>
            <a:endParaRPr lang="fr-FR" dirty="0"/>
          </a:p>
        </p:txBody>
      </p:sp>
      <p:sp>
        <p:nvSpPr>
          <p:cNvPr id="5" name="Espace réservé du pied de page 4">
            <a:extLst>
              <a:ext uri="{FF2B5EF4-FFF2-40B4-BE49-F238E27FC236}">
                <a16:creationId xmlns:a16="http://schemas.microsoft.com/office/drawing/2014/main" id="{D3155280-0C0E-A771-9183-02566EAC2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4C2E312D-4490-1F66-A254-F8C4EFC67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115E1-0884-43AB-9B5A-5E7E0DD144A9}" type="slidenum">
              <a:rPr lang="fr-FR" smtClean="0"/>
              <a:t>‹N°›</a:t>
            </a:fld>
            <a:endParaRPr lang="fr-FR" dirty="0"/>
          </a:p>
        </p:txBody>
      </p:sp>
    </p:spTree>
    <p:extLst>
      <p:ext uri="{BB962C8B-B14F-4D97-AF65-F5344CB8AC3E}">
        <p14:creationId xmlns:p14="http://schemas.microsoft.com/office/powerpoint/2010/main" val="3617539398"/>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maison-insertiongourbeyre.fr/"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9F6F6E-581A-5E47-425F-4E59E13F74C8}"/>
              </a:ext>
            </a:extLst>
          </p:cNvPr>
          <p:cNvSpPr/>
          <p:nvPr/>
        </p:nvSpPr>
        <p:spPr>
          <a:xfrm>
            <a:off x="1535995" y="172723"/>
            <a:ext cx="9349256" cy="3256277"/>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3600" b="1" i="0" dirty="0">
                <a:solidFill>
                  <a:srgbClr val="323130"/>
                </a:solidFill>
                <a:effectLst/>
              </a:rPr>
              <a:t>Tous mobiles - rencontre </a:t>
            </a:r>
            <a:r>
              <a:rPr lang="fr-FR" sz="3200" b="1" i="0" dirty="0">
                <a:solidFill>
                  <a:srgbClr val="323130"/>
                </a:solidFill>
                <a:effectLst/>
              </a:rPr>
              <a:t>régionale</a:t>
            </a:r>
          </a:p>
          <a:p>
            <a:pPr algn="ctr"/>
            <a:r>
              <a:rPr lang="fr-FR" sz="3200" b="1" kern="1200" dirty="0">
                <a:solidFill>
                  <a:srgbClr val="323130"/>
                </a:solidFill>
                <a:ea typeface="+mn-ea"/>
              </a:rPr>
              <a:t>04 juillet 2022</a:t>
            </a:r>
          </a:p>
          <a:p>
            <a:pPr algn="ctr"/>
            <a:endParaRPr lang="fr-FR" sz="3200" b="1" kern="1200" dirty="0">
              <a:solidFill>
                <a:srgbClr val="2F5597"/>
              </a:solidFill>
              <a:effectLst>
                <a:outerShdw blurRad="38100" dist="25400" dir="5400000" algn="ctr">
                  <a:srgbClr val="6E747A">
                    <a:alpha val="43000"/>
                  </a:srgbClr>
                </a:outerShdw>
              </a:effectLst>
              <a:ea typeface="+mn-ea"/>
            </a:endParaRPr>
          </a:p>
          <a:p>
            <a:pPr algn="ctr"/>
            <a:r>
              <a:rPr lang="fr-FR" sz="4400" b="1" kern="1200" dirty="0">
                <a:solidFill>
                  <a:srgbClr val="2F5597"/>
                </a:solidFill>
                <a:effectLst>
                  <a:outerShdw blurRad="38100" dist="25400" dir="5400000" algn="ctr">
                    <a:srgbClr val="6E747A">
                      <a:alpha val="43000"/>
                    </a:srgbClr>
                  </a:outerShdw>
                </a:effectLst>
                <a:ea typeface="+mn-ea"/>
              </a:rPr>
              <a:t>DISPOSITIF MOBILITÉ SOLIDAIRE</a:t>
            </a:r>
            <a:endParaRPr lang="fr-FR" sz="4400" dirty="0">
              <a:effectLst/>
              <a:ea typeface="Times New Roman" panose="02020603050405020304" pitchFamily="18" charset="0"/>
            </a:endParaRPr>
          </a:p>
          <a:p>
            <a:pPr algn="ctr"/>
            <a:endParaRPr lang="fr-FR" sz="1200" b="1" kern="1200" dirty="0">
              <a:solidFill>
                <a:srgbClr val="000000"/>
              </a:solidFill>
              <a:effectLst>
                <a:outerShdw blurRad="38100" dist="25400" dir="5400000" algn="ctr">
                  <a:srgbClr val="6E747A">
                    <a:alpha val="43000"/>
                  </a:srgbClr>
                </a:outerShdw>
              </a:effectLst>
              <a:ea typeface="+mn-ea"/>
            </a:endParaRPr>
          </a:p>
          <a:p>
            <a:pPr algn="ctr"/>
            <a:r>
              <a:rPr lang="fr-FR" sz="3600" b="1" kern="1200" dirty="0">
                <a:solidFill>
                  <a:srgbClr val="000000"/>
                </a:solidFill>
                <a:effectLst>
                  <a:outerShdw blurRad="38100" dist="25400" dir="5400000" algn="ctr">
                    <a:srgbClr val="6E747A">
                      <a:alpha val="43000"/>
                    </a:srgbClr>
                  </a:outerShdw>
                </a:effectLst>
                <a:ea typeface="+mn-ea"/>
              </a:rPr>
              <a:t>Mis en place en Février 2022</a:t>
            </a:r>
            <a:endParaRPr lang="fr-FR" sz="1200" dirty="0">
              <a:effectLst/>
              <a:latin typeface="Times New Roman" panose="02020603050405020304" pitchFamily="18" charset="0"/>
              <a:ea typeface="Times New Roman" panose="02020603050405020304" pitchFamily="18" charset="0"/>
            </a:endParaRPr>
          </a:p>
          <a:p>
            <a:pPr algn="ctr">
              <a:lnSpc>
                <a:spcPct val="107000"/>
              </a:lnSpc>
              <a:spcAft>
                <a:spcPts val="800"/>
              </a:spcAft>
            </a:pPr>
            <a:r>
              <a:rPr lang="fr-FR" sz="1100" dirty="0">
                <a:effectLst/>
                <a:ea typeface="Calibri" panose="020F0502020204030204" pitchFamily="34" charset="0"/>
                <a:cs typeface="Times New Roman" panose="02020603050405020304" pitchFamily="18" charset="0"/>
              </a:rPr>
              <a:t> </a:t>
            </a:r>
          </a:p>
        </p:txBody>
      </p:sp>
      <p:pic>
        <p:nvPicPr>
          <p:cNvPr id="2" name="Image 1">
            <a:extLst>
              <a:ext uri="{FF2B5EF4-FFF2-40B4-BE49-F238E27FC236}">
                <a16:creationId xmlns:a16="http://schemas.microsoft.com/office/drawing/2014/main" id="{C7A43F1F-7848-F130-AF79-1A48C5536C9D}"/>
              </a:ext>
            </a:extLst>
          </p:cNvPr>
          <p:cNvPicPr>
            <a:picLocks noChangeAspect="1"/>
          </p:cNvPicPr>
          <p:nvPr/>
        </p:nvPicPr>
        <p:blipFill>
          <a:blip r:embed="rId2"/>
          <a:stretch>
            <a:fillRect/>
          </a:stretch>
        </p:blipFill>
        <p:spPr>
          <a:xfrm>
            <a:off x="2985837" y="3618361"/>
            <a:ext cx="6220326" cy="2755631"/>
          </a:xfrm>
          <a:prstGeom prst="rect">
            <a:avLst/>
          </a:prstGeom>
        </p:spPr>
      </p:pic>
    </p:spTree>
    <p:extLst>
      <p:ext uri="{BB962C8B-B14F-4D97-AF65-F5344CB8AC3E}">
        <p14:creationId xmlns:p14="http://schemas.microsoft.com/office/powerpoint/2010/main" val="750530073"/>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9FE3F95-8ABA-ABAF-91EE-F4791C8F22DF}"/>
              </a:ext>
            </a:extLst>
          </p:cNvPr>
          <p:cNvSpPr txBox="1"/>
          <p:nvPr/>
        </p:nvSpPr>
        <p:spPr>
          <a:xfrm>
            <a:off x="331306" y="663618"/>
            <a:ext cx="11065564"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4000" b="1" dirty="0">
                <a:solidFill>
                  <a:srgbClr val="0070C0"/>
                </a:solidFill>
                <a:latin typeface="Calibri" panose="020F0502020204030204" pitchFamily="34" charset="0"/>
                <a:ea typeface="Tahoma" panose="020B0604030504040204" pitchFamily="34" charset="0"/>
                <a:cs typeface="Calibri" panose="020F0502020204030204" pitchFamily="34" charset="0"/>
              </a:rPr>
              <a:t>POUR QUI </a:t>
            </a:r>
            <a:r>
              <a:rPr kumimoji="0" lang="fr-FR" sz="4000" b="1" i="0" u="none" strike="noStrike" kern="1200" cap="none" spc="0" normalizeH="0" baseline="0" noProof="0" dirty="0">
                <a:ln>
                  <a:noFill/>
                </a:ln>
                <a:solidFill>
                  <a:srgbClr val="0070C0"/>
                </a:solidFill>
                <a:effectLst/>
                <a:uLnTx/>
                <a:uFillTx/>
                <a:latin typeface="Calibri" panose="020F0502020204030204" pitchFamily="34" charset="0"/>
                <a:ea typeface="Tahoma" panose="020B0604030504040204" pitchFamily="34" charset="0"/>
                <a:cs typeface="Calibri" panose="020F0502020204030204" pitchFamily="34" charset="0"/>
              </a:rPr>
              <a:t>?</a:t>
            </a:r>
          </a:p>
        </p:txBody>
      </p:sp>
      <p:sp>
        <p:nvSpPr>
          <p:cNvPr id="6" name="ZoneTexte 5">
            <a:extLst>
              <a:ext uri="{FF2B5EF4-FFF2-40B4-BE49-F238E27FC236}">
                <a16:creationId xmlns:a16="http://schemas.microsoft.com/office/drawing/2014/main" id="{D443424B-8797-8AD7-1076-1333EAAA4868}"/>
              </a:ext>
            </a:extLst>
          </p:cNvPr>
          <p:cNvSpPr txBox="1"/>
          <p:nvPr/>
        </p:nvSpPr>
        <p:spPr>
          <a:xfrm>
            <a:off x="444938" y="1811224"/>
            <a:ext cx="11728172" cy="4143570"/>
          </a:xfrm>
          <a:prstGeom prst="rect">
            <a:avLst/>
          </a:prstGeom>
          <a:noFill/>
        </p:spPr>
        <p:txBody>
          <a:bodyPr wrap="square">
            <a:spAutoFit/>
          </a:bodyPr>
          <a:lstStyle/>
          <a:p>
            <a:r>
              <a:rPr lang="fr-FR" sz="3300" dirty="0">
                <a:latin typeface="Calibri" panose="020F0502020204030204" pitchFamily="34" charset="0"/>
                <a:cs typeface="Calibri" panose="020F0502020204030204" pitchFamily="34" charset="0"/>
              </a:rPr>
              <a:t>Sont concernés par le dispositif, les personnes en difficulté sociale et professionnelle :</a:t>
            </a:r>
          </a:p>
          <a:p>
            <a:pPr>
              <a:lnSpc>
                <a:spcPts val="4800"/>
              </a:lnSpc>
            </a:pPr>
            <a:r>
              <a:rPr lang="fr-FR" sz="3300" dirty="0">
                <a:latin typeface="Calibri" panose="020F0502020204030204" pitchFamily="34" charset="0"/>
                <a:cs typeface="Calibri" panose="020F0502020204030204" pitchFamily="34" charset="0"/>
              </a:rPr>
              <a:t>•	Familles à faibles revenus (bénéficiaires de minimas sociaux)</a:t>
            </a:r>
          </a:p>
          <a:p>
            <a:pPr>
              <a:lnSpc>
                <a:spcPts val="4800"/>
              </a:lnSpc>
            </a:pPr>
            <a:r>
              <a:rPr lang="fr-FR" sz="3300" dirty="0">
                <a:latin typeface="Calibri" panose="020F0502020204030204" pitchFamily="34" charset="0"/>
                <a:cs typeface="Calibri" panose="020F0502020204030204" pitchFamily="34" charset="0"/>
              </a:rPr>
              <a:t>•	Demandeur d’emploi à faibles revenus</a:t>
            </a:r>
          </a:p>
          <a:p>
            <a:pPr>
              <a:lnSpc>
                <a:spcPts val="4800"/>
              </a:lnSpc>
            </a:pPr>
            <a:r>
              <a:rPr lang="fr-FR" sz="3300" dirty="0">
                <a:latin typeface="Calibri" panose="020F0502020204030204" pitchFamily="34" charset="0"/>
                <a:cs typeface="Calibri" panose="020F0502020204030204" pitchFamily="34" charset="0"/>
              </a:rPr>
              <a:t>•	Personnes en situation de handicap isolées</a:t>
            </a:r>
          </a:p>
          <a:p>
            <a:pPr>
              <a:lnSpc>
                <a:spcPts val="4800"/>
              </a:lnSpc>
            </a:pPr>
            <a:r>
              <a:rPr lang="fr-FR" sz="3300" dirty="0">
                <a:latin typeface="Calibri" panose="020F0502020204030204" pitchFamily="34" charset="0"/>
                <a:cs typeface="Calibri" panose="020F0502020204030204" pitchFamily="34" charset="0"/>
              </a:rPr>
              <a:t>•	Personnes âgées ou allocataire du minimum vieillesse</a:t>
            </a:r>
          </a:p>
          <a:p>
            <a:pPr>
              <a:lnSpc>
                <a:spcPts val="4800"/>
              </a:lnSpc>
            </a:pPr>
            <a:r>
              <a:rPr lang="fr-FR" sz="3300" dirty="0">
                <a:latin typeface="Calibri" panose="020F0502020204030204" pitchFamily="34" charset="0"/>
                <a:cs typeface="Calibri" panose="020F0502020204030204" pitchFamily="34" charset="0"/>
              </a:rPr>
              <a:t>•	Personnes en recherche d’emploi ou d’insertion</a:t>
            </a:r>
          </a:p>
        </p:txBody>
      </p:sp>
    </p:spTree>
    <p:extLst>
      <p:ext uri="{BB962C8B-B14F-4D97-AF65-F5344CB8AC3E}">
        <p14:creationId xmlns:p14="http://schemas.microsoft.com/office/powerpoint/2010/main" val="307422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CB8D245-CDB0-E33B-B992-3627240EFF4E}"/>
              </a:ext>
            </a:extLst>
          </p:cNvPr>
          <p:cNvSpPr txBox="1"/>
          <p:nvPr/>
        </p:nvSpPr>
        <p:spPr>
          <a:xfrm>
            <a:off x="265045" y="1468861"/>
            <a:ext cx="11065564"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Calibri" panose="020F0502020204030204" pitchFamily="34" charset="0"/>
                <a:ea typeface="Tahoma" panose="020B0604030504040204" pitchFamily="34" charset="0"/>
                <a:cs typeface="Calibri" panose="020F0502020204030204" pitchFamily="34" charset="0"/>
              </a:rPr>
              <a:t>CONDITIONS DE MISE EN ŒUVRE ?</a:t>
            </a:r>
          </a:p>
        </p:txBody>
      </p:sp>
      <p:sp>
        <p:nvSpPr>
          <p:cNvPr id="4" name="ZoneTexte 3">
            <a:extLst>
              <a:ext uri="{FF2B5EF4-FFF2-40B4-BE49-F238E27FC236}">
                <a16:creationId xmlns:a16="http://schemas.microsoft.com/office/drawing/2014/main" id="{92337D61-BBB7-E76F-2EFF-EF80CAC3B43A}"/>
              </a:ext>
            </a:extLst>
          </p:cNvPr>
          <p:cNvSpPr txBox="1"/>
          <p:nvPr/>
        </p:nvSpPr>
        <p:spPr>
          <a:xfrm>
            <a:off x="530087" y="3109148"/>
            <a:ext cx="10800522" cy="1107996"/>
          </a:xfrm>
          <a:prstGeom prst="rect">
            <a:avLst/>
          </a:prstGeom>
          <a:noFill/>
        </p:spPr>
        <p:txBody>
          <a:bodyPr wrap="square">
            <a:spAutoFit/>
          </a:bodyPr>
          <a:lstStyle/>
          <a:p>
            <a:r>
              <a:rPr lang="fr-FR" sz="3300" dirty="0">
                <a:latin typeface="Calibri" panose="020F0502020204030204" pitchFamily="34" charset="0"/>
                <a:cs typeface="Calibri" panose="020F0502020204030204" pitchFamily="34" charset="0"/>
              </a:rPr>
              <a:t>Le partenariat avec les associations de quartiers est essentiel pour un bon fonctionnement du dispositif. </a:t>
            </a:r>
          </a:p>
        </p:txBody>
      </p:sp>
    </p:spTree>
    <p:extLst>
      <p:ext uri="{BB962C8B-B14F-4D97-AF65-F5344CB8AC3E}">
        <p14:creationId xmlns:p14="http://schemas.microsoft.com/office/powerpoint/2010/main" val="92905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A6E618B-316C-C7CC-2EC4-4F9CC5A5204A}"/>
              </a:ext>
            </a:extLst>
          </p:cNvPr>
          <p:cNvSpPr txBox="1"/>
          <p:nvPr/>
        </p:nvSpPr>
        <p:spPr>
          <a:xfrm>
            <a:off x="2021305" y="265717"/>
            <a:ext cx="7086600" cy="1890518"/>
          </a:xfrm>
          <a:prstGeom prst="rect">
            <a:avLst/>
          </a:prstGeom>
          <a:noFill/>
        </p:spPr>
        <p:txBody>
          <a:bodyPr wrap="square">
            <a:spAutoFit/>
          </a:bodyPr>
          <a:lstStyle/>
          <a:p>
            <a:pPr algn="ctr">
              <a:lnSpc>
                <a:spcPct val="107000"/>
              </a:lnSpc>
              <a:spcAft>
                <a:spcPts val="800"/>
              </a:spcAft>
            </a:pPr>
            <a:r>
              <a:rPr lang="fr-FR"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BILAN</a:t>
            </a:r>
            <a:endParaRPr lang="fr-FR"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Dispositif Mobilité Solidaire</a:t>
            </a:r>
            <a:endParaRPr lang="fr-FR"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Période de Février à Juin 2022</a:t>
            </a:r>
          </a:p>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AD491284-EADB-BF18-661B-0F052A8C1608}"/>
              </a:ext>
            </a:extLst>
          </p:cNvPr>
          <p:cNvSpPr txBox="1"/>
          <p:nvPr/>
        </p:nvSpPr>
        <p:spPr>
          <a:xfrm>
            <a:off x="1179442" y="1911928"/>
            <a:ext cx="10124661" cy="4427174"/>
          </a:xfrm>
          <a:prstGeom prst="rect">
            <a:avLst/>
          </a:prstGeom>
          <a:noFill/>
        </p:spPr>
        <p:txBody>
          <a:bodyPr wrap="square">
            <a:spAutoFit/>
          </a:bodyPr>
          <a:lstStyle/>
          <a:p>
            <a:pPr>
              <a:lnSpc>
                <a:spcPct val="107000"/>
              </a:lnSpc>
              <a:spcAft>
                <a:spcPts val="800"/>
              </a:spcAft>
            </a:pPr>
            <a:r>
              <a:rPr lang="fr-FR" sz="2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NOMBRE DE BÉNÉFICIAIRES/RÉPARTITION HOMMES-FEMMES</a:t>
            </a:r>
            <a:endParaRPr lang="fr-FR"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Depuis le lancement du dispositif Mobilité solidaire au mois de Février 2022, nous comptons 22 inscrits. Les femmes sont au nombre de : 17 (77%) et les Hommes 5 (23%)</a:t>
            </a:r>
          </a:p>
          <a:p>
            <a:pPr>
              <a:lnSpc>
                <a:spcPct val="107000"/>
              </a:lnSpc>
              <a:spcAft>
                <a:spcPts val="800"/>
              </a:spcAft>
            </a:pPr>
            <a:endParaRPr lang="fr-FR"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1661EFFB-4E41-50E0-41D9-E8F008BEB13E}"/>
              </a:ext>
            </a:extLst>
          </p:cNvPr>
          <p:cNvPicPr>
            <a:picLocks noChangeAspect="1"/>
          </p:cNvPicPr>
          <p:nvPr/>
        </p:nvPicPr>
        <p:blipFill>
          <a:blip r:embed="rId2"/>
          <a:stretch>
            <a:fillRect/>
          </a:stretch>
        </p:blipFill>
        <p:spPr>
          <a:xfrm>
            <a:off x="3411114" y="3429000"/>
            <a:ext cx="4755292" cy="2859272"/>
          </a:xfrm>
          <a:prstGeom prst="rect">
            <a:avLst/>
          </a:prstGeom>
        </p:spPr>
      </p:pic>
    </p:spTree>
    <p:extLst>
      <p:ext uri="{BB962C8B-B14F-4D97-AF65-F5344CB8AC3E}">
        <p14:creationId xmlns:p14="http://schemas.microsoft.com/office/powerpoint/2010/main" val="399952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6296245-FD47-ACDE-6406-0AF791F9DD72}"/>
              </a:ext>
            </a:extLst>
          </p:cNvPr>
          <p:cNvSpPr txBox="1"/>
          <p:nvPr/>
        </p:nvSpPr>
        <p:spPr>
          <a:xfrm>
            <a:off x="817537" y="1302984"/>
            <a:ext cx="10820137" cy="1173463"/>
          </a:xfrm>
          <a:prstGeom prst="rect">
            <a:avLst/>
          </a:prstGeom>
          <a:noFill/>
        </p:spPr>
        <p:txBody>
          <a:bodyPr wrap="square">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Le publique bRSA et les retraités représentent 82% de nos bénéficiaires soit 41% chacun.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Les personnes en situation de Handicap et les demandeurs d’emploi sont moins représentés.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Quant aux salariés, ils ne sont pas pour le moment demandeurs.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5605EC35-ACCD-7A98-2861-75182B62BFC0}"/>
              </a:ext>
            </a:extLst>
          </p:cNvPr>
          <p:cNvGraphicFramePr>
            <a:graphicFrameLocks noGrp="1"/>
          </p:cNvGraphicFramePr>
          <p:nvPr>
            <p:extLst>
              <p:ext uri="{D42A27DB-BD31-4B8C-83A1-F6EECF244321}">
                <p14:modId xmlns:p14="http://schemas.microsoft.com/office/powerpoint/2010/main" val="2042509027"/>
              </p:ext>
            </p:extLst>
          </p:nvPr>
        </p:nvGraphicFramePr>
        <p:xfrm>
          <a:off x="580169" y="3429000"/>
          <a:ext cx="5754370" cy="2183829"/>
        </p:xfrm>
        <a:graphic>
          <a:graphicData uri="http://schemas.openxmlformats.org/drawingml/2006/table">
            <a:tbl>
              <a:tblPr firstRow="1" firstCol="1" bandRow="1"/>
              <a:tblGrid>
                <a:gridCol w="2877185">
                  <a:extLst>
                    <a:ext uri="{9D8B030D-6E8A-4147-A177-3AD203B41FA5}">
                      <a16:colId xmlns:a16="http://schemas.microsoft.com/office/drawing/2014/main" val="1153030290"/>
                    </a:ext>
                  </a:extLst>
                </a:gridCol>
                <a:gridCol w="2877185">
                  <a:extLst>
                    <a:ext uri="{9D8B030D-6E8A-4147-A177-3AD203B41FA5}">
                      <a16:colId xmlns:a16="http://schemas.microsoft.com/office/drawing/2014/main" val="1893885690"/>
                    </a:ext>
                  </a:extLst>
                </a:gridCol>
              </a:tblGrid>
              <a:tr h="363878">
                <a:tc>
                  <a:txBody>
                    <a:bodyPr/>
                    <a:lstStyle/>
                    <a:p>
                      <a:pPr algn="ctr">
                        <a:lnSpc>
                          <a:spcPct val="107000"/>
                        </a:lnSpc>
                        <a:spcAft>
                          <a:spcPts val="800"/>
                        </a:spcAft>
                      </a:pPr>
                      <a:r>
                        <a:rPr lang="fr-FR"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Situation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gn="ctr">
                        <a:lnSpc>
                          <a:spcPct val="107000"/>
                        </a:lnSpc>
                        <a:spcAft>
                          <a:spcPts val="800"/>
                        </a:spcAft>
                      </a:pPr>
                      <a:r>
                        <a:rPr lang="fr-FR"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Nombre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extLst>
                  <a:ext uri="{0D108BD9-81ED-4DB2-BD59-A6C34878D82A}">
                    <a16:rowId xmlns:a16="http://schemas.microsoft.com/office/drawing/2014/main" val="200134896"/>
                  </a:ext>
                </a:extLst>
              </a:tr>
              <a:tr h="250248">
                <a:tc>
                  <a:txBody>
                    <a:bodyPr/>
                    <a:lstStyle/>
                    <a:p>
                      <a:pPr algn="l">
                        <a:lnSpc>
                          <a:spcPct val="107000"/>
                        </a:lnSpc>
                        <a:spcAft>
                          <a:spcPts val="80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BRSA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469982"/>
                  </a:ext>
                </a:extLst>
              </a:tr>
              <a:tr h="250248">
                <a:tc>
                  <a:txBody>
                    <a:bodyPr/>
                    <a:lstStyle/>
                    <a:p>
                      <a:pPr algn="l">
                        <a:lnSpc>
                          <a:spcPct val="107000"/>
                        </a:lnSpc>
                        <a:spcAft>
                          <a:spcPts val="80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RETRAITÉS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578815"/>
                  </a:ext>
                </a:extLst>
              </a:tr>
              <a:tr h="250248">
                <a:tc>
                  <a:txBody>
                    <a:bodyPr/>
                    <a:lstStyle/>
                    <a:p>
                      <a:pPr algn="l">
                        <a:lnSpc>
                          <a:spcPct val="107000"/>
                        </a:lnSpc>
                        <a:spcAft>
                          <a:spcPts val="80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SALARIÉS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836372"/>
                  </a:ext>
                </a:extLst>
              </a:tr>
              <a:tr h="250248">
                <a:tc>
                  <a:txBody>
                    <a:bodyPr/>
                    <a:lstStyle/>
                    <a:p>
                      <a:pPr algn="l">
                        <a:lnSpc>
                          <a:spcPct val="107000"/>
                        </a:lnSpc>
                        <a:spcAft>
                          <a:spcPts val="80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DEMANDEURS D'EMPLOI NON INDEMNISE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765077"/>
                  </a:ext>
                </a:extLst>
              </a:tr>
              <a:tr h="250248">
                <a:tc>
                  <a:txBody>
                    <a:bodyPr/>
                    <a:lstStyle/>
                    <a:p>
                      <a:pPr algn="l">
                        <a:lnSpc>
                          <a:spcPct val="107000"/>
                        </a:lnSpc>
                        <a:spcAft>
                          <a:spcPts val="80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ASS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763096"/>
                  </a:ext>
                </a:extLst>
              </a:tr>
              <a:tr h="250248">
                <a:tc>
                  <a:txBody>
                    <a:bodyPr/>
                    <a:lstStyle/>
                    <a:p>
                      <a:pPr algn="l">
                        <a:lnSpc>
                          <a:spcPct val="107000"/>
                        </a:lnSpc>
                        <a:spcAft>
                          <a:spcPts val="80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PERSONNES EN SITUATION D'HANDICAP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985677"/>
                  </a:ext>
                </a:extLst>
              </a:tr>
              <a:tr h="318463">
                <a:tc>
                  <a:txBody>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542802"/>
                  </a:ext>
                </a:extLst>
              </a:tr>
            </a:tbl>
          </a:graphicData>
        </a:graphic>
      </p:graphicFrame>
      <p:pic>
        <p:nvPicPr>
          <p:cNvPr id="5" name="Image 4">
            <a:extLst>
              <a:ext uri="{FF2B5EF4-FFF2-40B4-BE49-F238E27FC236}">
                <a16:creationId xmlns:a16="http://schemas.microsoft.com/office/drawing/2014/main" id="{A3BC2F28-A915-364D-3F18-362EBE206FE5}"/>
              </a:ext>
            </a:extLst>
          </p:cNvPr>
          <p:cNvPicPr>
            <a:picLocks noChangeAspect="1"/>
          </p:cNvPicPr>
          <p:nvPr/>
        </p:nvPicPr>
        <p:blipFill>
          <a:blip r:embed="rId2"/>
          <a:stretch>
            <a:fillRect/>
          </a:stretch>
        </p:blipFill>
        <p:spPr>
          <a:xfrm>
            <a:off x="6871252" y="2689775"/>
            <a:ext cx="5035826" cy="3383558"/>
          </a:xfrm>
          <a:prstGeom prst="rect">
            <a:avLst/>
          </a:prstGeom>
        </p:spPr>
      </p:pic>
      <p:sp>
        <p:nvSpPr>
          <p:cNvPr id="7" name="ZoneTexte 6">
            <a:extLst>
              <a:ext uri="{FF2B5EF4-FFF2-40B4-BE49-F238E27FC236}">
                <a16:creationId xmlns:a16="http://schemas.microsoft.com/office/drawing/2014/main" id="{44B52379-B974-D929-B13E-B6AA3F44525A}"/>
              </a:ext>
            </a:extLst>
          </p:cNvPr>
          <p:cNvSpPr txBox="1"/>
          <p:nvPr/>
        </p:nvSpPr>
        <p:spPr>
          <a:xfrm>
            <a:off x="3279913" y="291461"/>
            <a:ext cx="6109252" cy="658835"/>
          </a:xfrm>
          <a:prstGeom prst="rect">
            <a:avLst/>
          </a:prstGeom>
          <a:noFill/>
        </p:spPr>
        <p:txBody>
          <a:bodyPr wrap="square">
            <a:spAutoFit/>
          </a:bodyPr>
          <a:lstStyle/>
          <a:p>
            <a:pPr algn="ctr">
              <a:lnSpc>
                <a:spcPct val="107000"/>
              </a:lnSpc>
              <a:spcAft>
                <a:spcPts val="800"/>
              </a:spcAft>
            </a:pPr>
            <a:r>
              <a:rPr lang="fr-FR" sz="36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SITUATION SOCIALE</a:t>
            </a:r>
            <a:endParaRPr lang="fr-FR"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9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37CDB24-4DF8-8FEE-8C1C-F8403248409C}"/>
              </a:ext>
            </a:extLst>
          </p:cNvPr>
          <p:cNvSpPr txBox="1"/>
          <p:nvPr/>
        </p:nvSpPr>
        <p:spPr>
          <a:xfrm>
            <a:off x="2454442" y="293487"/>
            <a:ext cx="6730666" cy="658835"/>
          </a:xfrm>
          <a:prstGeom prst="rect">
            <a:avLst/>
          </a:prstGeom>
          <a:noFill/>
        </p:spPr>
        <p:txBody>
          <a:bodyPr wrap="square">
            <a:spAutoFit/>
          </a:bodyPr>
          <a:lstStyle/>
          <a:p>
            <a:pPr algn="ctr">
              <a:lnSpc>
                <a:spcPct val="107000"/>
              </a:lnSpc>
              <a:spcAft>
                <a:spcPts val="800"/>
              </a:spcAft>
            </a:pPr>
            <a:r>
              <a:rPr lang="fr-FR" sz="36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Classes d’âges</a:t>
            </a:r>
            <a:endParaRPr lang="fr-FR"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D21A6B8E-D948-0477-4C9C-B3753F0A904B}"/>
              </a:ext>
            </a:extLst>
          </p:cNvPr>
          <p:cNvSpPr txBox="1"/>
          <p:nvPr/>
        </p:nvSpPr>
        <p:spPr>
          <a:xfrm>
            <a:off x="481264" y="1366448"/>
            <a:ext cx="11430000" cy="2062552"/>
          </a:xfrm>
          <a:prstGeom prst="rect">
            <a:avLst/>
          </a:prstGeom>
          <a:noFill/>
        </p:spPr>
        <p:txBody>
          <a:bodyPr wrap="square">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Les personnes âgées se retrouvent souvent confronter à l’isolement et aux difficultés de se déplacer même pour des démarches les plus courantes « Aller chercher les médicaments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 Cet isolement peut s’expliquer par le manque de transports, l’éloignement des enfants et des membres de la famille (c’est ce que rapportent les bénéficiaires lors des échanges)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Nous pouvons constater que ces personnes âgées et/ou retraitées représentent pour les tranches 56-64 ans 36% de nos bénéficiaire et 41% pour les 65-89 ans (la mieux représenté) ce qui n’est pas négligeable.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C92D6876-610B-D5E4-4EAC-A4907F3E7679}"/>
              </a:ext>
            </a:extLst>
          </p:cNvPr>
          <p:cNvPicPr>
            <a:picLocks noChangeAspect="1"/>
          </p:cNvPicPr>
          <p:nvPr/>
        </p:nvPicPr>
        <p:blipFill>
          <a:blip r:embed="rId2"/>
          <a:stretch>
            <a:fillRect/>
          </a:stretch>
        </p:blipFill>
        <p:spPr>
          <a:xfrm>
            <a:off x="5161547" y="3591226"/>
            <a:ext cx="5661259" cy="2973287"/>
          </a:xfrm>
          <a:prstGeom prst="rect">
            <a:avLst/>
          </a:prstGeom>
        </p:spPr>
      </p:pic>
      <p:graphicFrame>
        <p:nvGraphicFramePr>
          <p:cNvPr id="12" name="Tableau 11">
            <a:extLst>
              <a:ext uri="{FF2B5EF4-FFF2-40B4-BE49-F238E27FC236}">
                <a16:creationId xmlns:a16="http://schemas.microsoft.com/office/drawing/2014/main" id="{4C3E0993-3278-779C-600D-95315C8A55E1}"/>
              </a:ext>
            </a:extLst>
          </p:cNvPr>
          <p:cNvGraphicFramePr>
            <a:graphicFrameLocks noGrp="1"/>
          </p:cNvGraphicFramePr>
          <p:nvPr>
            <p:extLst>
              <p:ext uri="{D42A27DB-BD31-4B8C-83A1-F6EECF244321}">
                <p14:modId xmlns:p14="http://schemas.microsoft.com/office/powerpoint/2010/main" val="2982335086"/>
              </p:ext>
            </p:extLst>
          </p:nvPr>
        </p:nvGraphicFramePr>
        <p:xfrm>
          <a:off x="288759" y="4556662"/>
          <a:ext cx="4427620" cy="1869780"/>
        </p:xfrm>
        <a:graphic>
          <a:graphicData uri="http://schemas.openxmlformats.org/drawingml/2006/table">
            <a:tbl>
              <a:tblPr firstRow="1" firstCol="1" bandRow="1"/>
              <a:tblGrid>
                <a:gridCol w="2366825">
                  <a:extLst>
                    <a:ext uri="{9D8B030D-6E8A-4147-A177-3AD203B41FA5}">
                      <a16:colId xmlns:a16="http://schemas.microsoft.com/office/drawing/2014/main" val="3798494612"/>
                    </a:ext>
                  </a:extLst>
                </a:gridCol>
                <a:gridCol w="2060795">
                  <a:extLst>
                    <a:ext uri="{9D8B030D-6E8A-4147-A177-3AD203B41FA5}">
                      <a16:colId xmlns:a16="http://schemas.microsoft.com/office/drawing/2014/main" val="2010270337"/>
                    </a:ext>
                  </a:extLst>
                </a:gridCol>
              </a:tblGrid>
              <a:tr h="373956">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25-39 ans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71134"/>
                  </a:ext>
                </a:extLst>
              </a:tr>
              <a:tr h="373956">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40-55 ans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321408"/>
                  </a:ext>
                </a:extLst>
              </a:tr>
              <a:tr h="373956">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56-64 ans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351424"/>
                  </a:ext>
                </a:extLst>
              </a:tr>
              <a:tr h="373956">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65-89 ans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424055"/>
                  </a:ext>
                </a:extLst>
              </a:tr>
              <a:tr h="373956">
                <a:tc>
                  <a:txBody>
                    <a:bodyPr/>
                    <a:lstStyle/>
                    <a:p>
                      <a:pPr algn="ctr">
                        <a:lnSpc>
                          <a:spcPct val="107000"/>
                        </a:lnSpc>
                        <a:spcAft>
                          <a:spcPts val="800"/>
                        </a:spcAft>
                      </a:pPr>
                      <a:r>
                        <a:rPr lang="fr-FR"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158510"/>
                  </a:ext>
                </a:extLst>
              </a:tr>
            </a:tbl>
          </a:graphicData>
        </a:graphic>
      </p:graphicFrame>
      <p:sp>
        <p:nvSpPr>
          <p:cNvPr id="14" name="ZoneTexte 13">
            <a:extLst>
              <a:ext uri="{FF2B5EF4-FFF2-40B4-BE49-F238E27FC236}">
                <a16:creationId xmlns:a16="http://schemas.microsoft.com/office/drawing/2014/main" id="{C247A395-1F67-DD89-EA61-9EDDF2CBFC1E}"/>
              </a:ext>
            </a:extLst>
          </p:cNvPr>
          <p:cNvSpPr txBox="1"/>
          <p:nvPr/>
        </p:nvSpPr>
        <p:spPr>
          <a:xfrm>
            <a:off x="965534" y="3843126"/>
            <a:ext cx="3245519" cy="375552"/>
          </a:xfrm>
          <a:prstGeom prst="rect">
            <a:avLst/>
          </a:prstGeom>
          <a:noFill/>
        </p:spPr>
        <p:txBody>
          <a:bodyPr wrap="square">
            <a:spAutoFit/>
          </a:bodyPr>
          <a:lstStyle/>
          <a:p>
            <a:pPr algn="ctr">
              <a:lnSpc>
                <a:spcPct val="107000"/>
              </a:lnSpc>
              <a:spcAft>
                <a:spcPts val="800"/>
              </a:spcAft>
            </a:pPr>
            <a:r>
              <a:rPr lang="fr-FR" sz="1800" b="1" u="sng" dirty="0">
                <a:effectLst/>
                <a:latin typeface="Calibri" panose="020F0502020204030204" pitchFamily="34" charset="0"/>
                <a:ea typeface="Calibri" panose="020F0502020204030204" pitchFamily="34" charset="0"/>
                <a:cs typeface="Calibri" panose="020F0502020204030204" pitchFamily="34" charset="0"/>
              </a:rPr>
              <a:t>Tranches d’âge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078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5F91FAB-348D-CC22-DCEB-685DB7D60479}"/>
              </a:ext>
            </a:extLst>
          </p:cNvPr>
          <p:cNvSpPr txBox="1"/>
          <p:nvPr/>
        </p:nvSpPr>
        <p:spPr>
          <a:xfrm>
            <a:off x="2782303" y="534119"/>
            <a:ext cx="6093994" cy="658835"/>
          </a:xfrm>
          <a:prstGeom prst="rect">
            <a:avLst/>
          </a:prstGeom>
          <a:noFill/>
        </p:spPr>
        <p:txBody>
          <a:bodyPr wrap="square">
            <a:spAutoFit/>
          </a:bodyPr>
          <a:lstStyle/>
          <a:p>
            <a:pPr algn="ctr">
              <a:lnSpc>
                <a:spcPct val="107000"/>
              </a:lnSpc>
              <a:spcAft>
                <a:spcPts val="800"/>
              </a:spcAft>
            </a:pPr>
            <a:r>
              <a:rPr lang="fr-FR" sz="36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NOMBRE D’UTILISATEURS </a:t>
            </a:r>
            <a:endParaRPr lang="fr-FR"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D44432A3-F189-A908-7B75-C16530362A11}"/>
              </a:ext>
            </a:extLst>
          </p:cNvPr>
          <p:cNvSpPr txBox="1"/>
          <p:nvPr/>
        </p:nvSpPr>
        <p:spPr>
          <a:xfrm>
            <a:off x="204537" y="1455822"/>
            <a:ext cx="11742821" cy="1173463"/>
          </a:xfrm>
          <a:prstGeom prst="rect">
            <a:avLst/>
          </a:prstGeom>
          <a:noFill/>
        </p:spPr>
        <p:txBody>
          <a:bodyPr wrap="square">
            <a:spAutoFit/>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nombre d’utilisateurs ne cesse de croitre au fil des mois. </a:t>
            </a:r>
          </a:p>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monter en charge est clairement visible sur le graphique ci-dessous.</a:t>
            </a:r>
          </a:p>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De 6 utilisateurs au début du dispositif, nous comptons aujourd’hui 22 utilisateurs.</a:t>
            </a:r>
          </a:p>
        </p:txBody>
      </p:sp>
      <p:sp>
        <p:nvSpPr>
          <p:cNvPr id="7" name="ZoneTexte 6">
            <a:extLst>
              <a:ext uri="{FF2B5EF4-FFF2-40B4-BE49-F238E27FC236}">
                <a16:creationId xmlns:a16="http://schemas.microsoft.com/office/drawing/2014/main" id="{46AA26B2-9EC8-CC39-8106-C583289D11B7}"/>
              </a:ext>
            </a:extLst>
          </p:cNvPr>
          <p:cNvSpPr txBox="1"/>
          <p:nvPr/>
        </p:nvSpPr>
        <p:spPr>
          <a:xfrm>
            <a:off x="733927" y="3043330"/>
            <a:ext cx="6093994" cy="375552"/>
          </a:xfrm>
          <a:prstGeom prst="rect">
            <a:avLst/>
          </a:prstGeom>
          <a:noFill/>
        </p:spPr>
        <p:txBody>
          <a:bodyPr wrap="square">
            <a:sp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Nombre d’utilisateurs inscrits par mois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au 9">
            <a:extLst>
              <a:ext uri="{FF2B5EF4-FFF2-40B4-BE49-F238E27FC236}">
                <a16:creationId xmlns:a16="http://schemas.microsoft.com/office/drawing/2014/main" id="{2DCCE3A9-ABE1-AC87-180F-192BD8E33472}"/>
              </a:ext>
            </a:extLst>
          </p:cNvPr>
          <p:cNvGraphicFramePr>
            <a:graphicFrameLocks noGrp="1"/>
          </p:cNvGraphicFramePr>
          <p:nvPr>
            <p:extLst>
              <p:ext uri="{D42A27DB-BD31-4B8C-83A1-F6EECF244321}">
                <p14:modId xmlns:p14="http://schemas.microsoft.com/office/powerpoint/2010/main" val="2341272504"/>
              </p:ext>
            </p:extLst>
          </p:nvPr>
        </p:nvGraphicFramePr>
        <p:xfrm>
          <a:off x="603584" y="3896893"/>
          <a:ext cx="4114800" cy="1421064"/>
        </p:xfrm>
        <a:graphic>
          <a:graphicData uri="http://schemas.openxmlformats.org/drawingml/2006/table">
            <a:tbl>
              <a:tblPr firstRow="1" firstCol="1" bandRow="1"/>
              <a:tblGrid>
                <a:gridCol w="2199604">
                  <a:extLst>
                    <a:ext uri="{9D8B030D-6E8A-4147-A177-3AD203B41FA5}">
                      <a16:colId xmlns:a16="http://schemas.microsoft.com/office/drawing/2014/main" val="2511312590"/>
                    </a:ext>
                  </a:extLst>
                </a:gridCol>
                <a:gridCol w="1915196">
                  <a:extLst>
                    <a:ext uri="{9D8B030D-6E8A-4147-A177-3AD203B41FA5}">
                      <a16:colId xmlns:a16="http://schemas.microsoft.com/office/drawing/2014/main" val="1848236596"/>
                    </a:ext>
                  </a:extLst>
                </a:gridCol>
              </a:tblGrid>
              <a:tr h="236844">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Février 2022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269553"/>
                  </a:ext>
                </a:extLst>
              </a:tr>
              <a:tr h="236844">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Mars 2022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508372"/>
                  </a:ext>
                </a:extLst>
              </a:tr>
              <a:tr h="236844">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Avril 2022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23666"/>
                  </a:ext>
                </a:extLst>
              </a:tr>
              <a:tr h="236844">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Mai 2022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083939"/>
                  </a:ext>
                </a:extLst>
              </a:tr>
              <a:tr h="236844">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Juin 2022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976802"/>
                  </a:ext>
                </a:extLst>
              </a:tr>
              <a:tr h="236844">
                <a:tc>
                  <a:txBody>
                    <a:bodyPr/>
                    <a:lstStyle/>
                    <a:p>
                      <a:pPr algn="ctr">
                        <a:lnSpc>
                          <a:spcPct val="107000"/>
                        </a:lnSpc>
                        <a:spcAft>
                          <a:spcPts val="800"/>
                        </a:spcAft>
                      </a:pPr>
                      <a:r>
                        <a:rPr lang="fr-FR"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616272"/>
                  </a:ext>
                </a:extLst>
              </a:tr>
            </a:tbl>
          </a:graphicData>
        </a:graphic>
      </p:graphicFrame>
      <p:pic>
        <p:nvPicPr>
          <p:cNvPr id="11" name="Image 10">
            <a:extLst>
              <a:ext uri="{FF2B5EF4-FFF2-40B4-BE49-F238E27FC236}">
                <a16:creationId xmlns:a16="http://schemas.microsoft.com/office/drawing/2014/main" id="{443FD68A-5BFC-C5F4-B262-EAADA268DB0D}"/>
              </a:ext>
            </a:extLst>
          </p:cNvPr>
          <p:cNvPicPr>
            <a:picLocks noChangeAspect="1"/>
          </p:cNvPicPr>
          <p:nvPr/>
        </p:nvPicPr>
        <p:blipFill>
          <a:blip r:embed="rId2"/>
          <a:stretch>
            <a:fillRect/>
          </a:stretch>
        </p:blipFill>
        <p:spPr>
          <a:xfrm>
            <a:off x="6009773" y="3429000"/>
            <a:ext cx="4963027" cy="3151033"/>
          </a:xfrm>
          <a:prstGeom prst="rect">
            <a:avLst/>
          </a:prstGeom>
        </p:spPr>
      </p:pic>
    </p:spTree>
    <p:extLst>
      <p:ext uri="{BB962C8B-B14F-4D97-AF65-F5344CB8AC3E}">
        <p14:creationId xmlns:p14="http://schemas.microsoft.com/office/powerpoint/2010/main" val="433448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4318577-AB97-18B4-BDD1-AE7BD2B35C3D}"/>
              </a:ext>
            </a:extLst>
          </p:cNvPr>
          <p:cNvSpPr txBox="1"/>
          <p:nvPr/>
        </p:nvSpPr>
        <p:spPr>
          <a:xfrm>
            <a:off x="2541670" y="321261"/>
            <a:ext cx="6093994" cy="595932"/>
          </a:xfrm>
          <a:prstGeom prst="rect">
            <a:avLst/>
          </a:prstGeom>
          <a:noFill/>
        </p:spPr>
        <p:txBody>
          <a:bodyPr wrap="square">
            <a:spAutoFit/>
          </a:bodyPr>
          <a:lstStyle/>
          <a:p>
            <a:pPr algn="ctr">
              <a:lnSpc>
                <a:spcPct val="107000"/>
              </a:lnSpc>
              <a:spcAft>
                <a:spcPts val="800"/>
              </a:spcAft>
            </a:pPr>
            <a:r>
              <a:rPr lang="fr-FR" sz="32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NOMBRE DE SORTIES PAR MOIS</a:t>
            </a:r>
            <a:endParaRPr lang="fr-FR" sz="32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32481D69-59F8-DD5C-7227-B6389100EF6B}"/>
              </a:ext>
            </a:extLst>
          </p:cNvPr>
          <p:cNvSpPr txBox="1"/>
          <p:nvPr/>
        </p:nvSpPr>
        <p:spPr>
          <a:xfrm>
            <a:off x="158416" y="1075498"/>
            <a:ext cx="11875168" cy="2951642"/>
          </a:xfrm>
          <a:prstGeom prst="rect">
            <a:avLst/>
          </a:prstGeom>
          <a:noFill/>
        </p:spPr>
        <p:txBody>
          <a:bodyPr wrap="square">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Depuis la mise en place du dispositif, nous constatons une montée en charge du nombre de sorties comparé aux chiffres du mois de février et Mars 2022. 79 sorties réparties comme suit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Février 2022 : 12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Mars 2022 : 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Avril 2022 : 18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Mai 2022 : 17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Juin 2022 : 24</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Ce qui au vu de ces données nous montre le réel intérêt de ce dispositif et son importance pour la population gourbeyrienne de plus en plus demandeuse.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464D1387-4E01-AEDD-D0BD-E0FBFC551EDC}"/>
              </a:ext>
            </a:extLst>
          </p:cNvPr>
          <p:cNvPicPr>
            <a:picLocks noChangeAspect="1"/>
          </p:cNvPicPr>
          <p:nvPr/>
        </p:nvPicPr>
        <p:blipFill>
          <a:blip r:embed="rId2"/>
          <a:stretch>
            <a:fillRect/>
          </a:stretch>
        </p:blipFill>
        <p:spPr>
          <a:xfrm>
            <a:off x="3948084" y="3888968"/>
            <a:ext cx="4584589" cy="2761727"/>
          </a:xfrm>
          <a:prstGeom prst="rect">
            <a:avLst/>
          </a:prstGeom>
        </p:spPr>
      </p:pic>
    </p:spTree>
    <p:extLst>
      <p:ext uri="{BB962C8B-B14F-4D97-AF65-F5344CB8AC3E}">
        <p14:creationId xmlns:p14="http://schemas.microsoft.com/office/powerpoint/2010/main" val="3478212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206A6A3-35A4-82BE-5027-E8694432B10A}"/>
              </a:ext>
            </a:extLst>
          </p:cNvPr>
          <p:cNvSpPr txBox="1"/>
          <p:nvPr/>
        </p:nvSpPr>
        <p:spPr>
          <a:xfrm>
            <a:off x="1118936" y="401772"/>
            <a:ext cx="10202779" cy="658835"/>
          </a:xfrm>
          <a:prstGeom prst="rect">
            <a:avLst/>
          </a:prstGeom>
          <a:noFill/>
        </p:spPr>
        <p:txBody>
          <a:bodyPr wrap="square">
            <a:spAutoFit/>
          </a:bodyPr>
          <a:lstStyle/>
          <a:p>
            <a:pPr algn="ctr">
              <a:lnSpc>
                <a:spcPct val="107000"/>
              </a:lnSpc>
              <a:spcAft>
                <a:spcPts val="800"/>
              </a:spcAft>
            </a:pPr>
            <a:r>
              <a:rPr lang="fr-FR" sz="36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Motifs d’utilisations/ Destination des Bénéficiaires</a:t>
            </a:r>
            <a:endParaRPr lang="fr-FR"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19E3304-7E56-37F4-5CDA-B4940A4FE770}"/>
              </a:ext>
            </a:extLst>
          </p:cNvPr>
          <p:cNvSpPr txBox="1"/>
          <p:nvPr/>
        </p:nvSpPr>
        <p:spPr>
          <a:xfrm>
            <a:off x="583530" y="1462436"/>
            <a:ext cx="11273589" cy="2062552"/>
          </a:xfrm>
          <a:prstGeom prst="rect">
            <a:avLst/>
          </a:prstGeom>
          <a:noFill/>
        </p:spPr>
        <p:txBody>
          <a:bodyPr wrap="square">
            <a:spAutoFit/>
          </a:bodyPr>
          <a:lstStyle/>
          <a:p>
            <a:pPr>
              <a:lnSpc>
                <a:spcPct val="107000"/>
              </a:lnSpc>
              <a:spcAft>
                <a:spcPts val="800"/>
              </a:spcAft>
            </a:pPr>
            <a:r>
              <a:rPr lang="fr-FR" dirty="0">
                <a:effectLst/>
                <a:latin typeface="Calibri" panose="020F0502020204030204" pitchFamily="34" charset="0"/>
                <a:ea typeface="Calibri" panose="020F0502020204030204" pitchFamily="34" charset="0"/>
                <a:cs typeface="Calibri" panose="020F0502020204030204" pitchFamily="34" charset="0"/>
              </a:rPr>
              <a:t>Nos utilisateurs pour le dispositif fonts appels à nos services principalement pour des motifs médicaux suivi des courses ensuite les démarches administratives.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effectLst/>
                <a:latin typeface="Calibri" panose="020F0502020204030204" pitchFamily="34" charset="0"/>
                <a:ea typeface="Calibri" panose="020F0502020204030204" pitchFamily="34" charset="0"/>
                <a:cs typeface="Calibri" panose="020F0502020204030204" pitchFamily="34" charset="0"/>
              </a:rPr>
              <a:t>On peut constater que ces demandes sont principalement à destination de Basse-Terre pour 38% des cas, Gourbeyre 35% et Baillif 19%.</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effectLst/>
                <a:latin typeface="Calibri" panose="020F0502020204030204" pitchFamily="34" charset="0"/>
                <a:ea typeface="Calibri" panose="020F0502020204030204" pitchFamily="34" charset="0"/>
                <a:cs typeface="Calibri" panose="020F0502020204030204" pitchFamily="34" charset="0"/>
              </a:rPr>
              <a:t>Ces taux s’expliquent principalement du fait de la proximité des communes et de la concentration dans ces zones des institutions, médecins, et commerces.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FA21DD6D-E6EC-5F0A-100E-9B5B635AC8BA}"/>
              </a:ext>
            </a:extLst>
          </p:cNvPr>
          <p:cNvPicPr>
            <a:picLocks noChangeAspect="1"/>
          </p:cNvPicPr>
          <p:nvPr/>
        </p:nvPicPr>
        <p:blipFill>
          <a:blip r:embed="rId2"/>
          <a:stretch>
            <a:fillRect/>
          </a:stretch>
        </p:blipFill>
        <p:spPr>
          <a:xfrm>
            <a:off x="848154" y="3766731"/>
            <a:ext cx="4401693" cy="2645893"/>
          </a:xfrm>
          <a:prstGeom prst="rect">
            <a:avLst/>
          </a:prstGeom>
        </p:spPr>
      </p:pic>
      <p:pic>
        <p:nvPicPr>
          <p:cNvPr id="7" name="Image 6">
            <a:extLst>
              <a:ext uri="{FF2B5EF4-FFF2-40B4-BE49-F238E27FC236}">
                <a16:creationId xmlns:a16="http://schemas.microsoft.com/office/drawing/2014/main" id="{71D9256B-DC28-3534-EBF6-3D2A5703161C}"/>
              </a:ext>
            </a:extLst>
          </p:cNvPr>
          <p:cNvPicPr>
            <a:picLocks noChangeAspect="1"/>
          </p:cNvPicPr>
          <p:nvPr/>
        </p:nvPicPr>
        <p:blipFill>
          <a:blip r:embed="rId3"/>
          <a:stretch>
            <a:fillRect/>
          </a:stretch>
        </p:blipFill>
        <p:spPr>
          <a:xfrm>
            <a:off x="6942154" y="3738835"/>
            <a:ext cx="4645555" cy="2798307"/>
          </a:xfrm>
          <a:prstGeom prst="rect">
            <a:avLst/>
          </a:prstGeom>
        </p:spPr>
      </p:pic>
    </p:spTree>
    <p:extLst>
      <p:ext uri="{BB962C8B-B14F-4D97-AF65-F5344CB8AC3E}">
        <p14:creationId xmlns:p14="http://schemas.microsoft.com/office/powerpoint/2010/main" val="1674905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A1EA72D-9375-D7A8-A3AA-BF5BA805A3E8}"/>
              </a:ext>
            </a:extLst>
          </p:cNvPr>
          <p:cNvPicPr>
            <a:picLocks noChangeAspect="1"/>
          </p:cNvPicPr>
          <p:nvPr/>
        </p:nvPicPr>
        <p:blipFill>
          <a:blip r:embed="rId2"/>
          <a:stretch>
            <a:fillRect/>
          </a:stretch>
        </p:blipFill>
        <p:spPr>
          <a:xfrm>
            <a:off x="2575864" y="230083"/>
            <a:ext cx="7248940" cy="2454880"/>
          </a:xfrm>
          <a:prstGeom prst="rect">
            <a:avLst/>
          </a:prstGeom>
        </p:spPr>
      </p:pic>
      <p:sp>
        <p:nvSpPr>
          <p:cNvPr id="3" name="Rectangle 2">
            <a:extLst>
              <a:ext uri="{FF2B5EF4-FFF2-40B4-BE49-F238E27FC236}">
                <a16:creationId xmlns:a16="http://schemas.microsoft.com/office/drawing/2014/main" id="{6B9E3FB2-E7E7-BF79-321C-B555263BCF03}"/>
              </a:ext>
            </a:extLst>
          </p:cNvPr>
          <p:cNvSpPr>
            <a:spLocks noChangeArrowheads="1"/>
          </p:cNvSpPr>
          <p:nvPr/>
        </p:nvSpPr>
        <p:spPr bwMode="auto">
          <a:xfrm>
            <a:off x="809081" y="2349823"/>
            <a:ext cx="10782506"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3000" b="0" i="0" u="none" strike="noStrike" cap="none" normalizeH="0" baseline="0" dirty="0">
              <a:ln>
                <a:noFill/>
              </a:ln>
              <a:solidFill>
                <a:schemeClr val="bg1"/>
              </a:solidFill>
              <a:effectLst/>
              <a:latin typeface="Calibri" panose="020F0502020204030204" pitchFamily="34" charset="0"/>
              <a:ea typeface="Century Gothic" panose="020B050202020202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4400" b="1" i="0" u="none" strike="noStrike" cap="none" normalizeH="0" baseline="0" dirty="0">
                <a:ln>
                  <a:noFill/>
                </a:ln>
                <a:solidFill>
                  <a:schemeClr val="accent5">
                    <a:lumMod val="75000"/>
                  </a:schemeClr>
                </a:solidFill>
                <a:effectLst/>
                <a:latin typeface="Calibri" panose="020F0502020204030204" pitchFamily="34" charset="0"/>
                <a:ea typeface="Century Gothic" panose="020B0502020202020204" pitchFamily="34" charset="0"/>
                <a:cs typeface="Calibri" panose="020F0502020204030204" pitchFamily="34" charset="0"/>
              </a:rPr>
              <a:t>MAISON DE L’INSERTION</a:t>
            </a:r>
            <a:endParaRPr kumimoji="0" lang="fr-FR" altLang="fr-FR" sz="4400" b="1" i="0" u="none" strike="noStrike" cap="none" normalizeH="0" baseline="0" dirty="0">
              <a:ln>
                <a:noFill/>
              </a:ln>
              <a:solidFill>
                <a:schemeClr val="accent5">
                  <a:lumMod val="75000"/>
                </a:schemeClr>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rPr>
              <a:t>Ruelle des bambous - Rue des caramboliers 97113 GOURBEYRE</a:t>
            </a:r>
            <a:endParaRPr kumimoji="0" lang="fr-FR" altLang="fr-FR" sz="2800" b="1"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sym typeface="Wingdings" panose="05000000000000000000" pitchFamily="2" charset="2"/>
              </a:rPr>
              <a:t></a:t>
            </a:r>
            <a:r>
              <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rPr>
              <a:t> 0590 98 94 71 - </a:t>
            </a:r>
            <a:r>
              <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sym typeface="Wingdings" panose="05000000000000000000" pitchFamily="2" charset="2"/>
              </a:rPr>
              <a:t></a:t>
            </a:r>
            <a:r>
              <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rPr>
              <a:t> 0690 62 41 60</a:t>
            </a:r>
            <a:endParaRPr kumimoji="0" lang="fr-FR" altLang="fr-FR" sz="2800" b="1" i="0" u="none" strike="noStrike" cap="none" normalizeH="0" baseline="0" dirty="0">
              <a:ln>
                <a:noFill/>
              </a:ln>
              <a:effectLst/>
              <a:latin typeface="Calibri" panose="020F0502020204030204" pitchFamily="34" charset="0"/>
              <a:cs typeface="Calibri" panose="020F0502020204030204" pitchFamily="34" charset="0"/>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sym typeface="Wingdings" panose="05000000000000000000" pitchFamily="2" charset="2"/>
              </a:rPr>
              <a:t></a:t>
            </a:r>
            <a:r>
              <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rPr>
              <a:t> </a:t>
            </a:r>
            <a:r>
              <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sym typeface="Wingdings" panose="05000000000000000000" pitchFamily="2" charset="2"/>
              </a:rPr>
              <a:t> m.insert@hotmail.fr</a:t>
            </a:r>
            <a:endParaRPr kumimoji="0" lang="fr-FR" altLang="fr-FR" sz="2800" b="1" i="0" u="none" strike="noStrike" cap="none" normalizeH="0" baseline="0" dirty="0">
              <a:ln>
                <a:noFill/>
              </a:ln>
              <a:effectLst/>
              <a:latin typeface="Calibri" panose="020F0502020204030204" pitchFamily="34" charset="0"/>
              <a:cs typeface="Calibri" panose="020F0502020204030204" pitchFamily="34" charset="0"/>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sym typeface="Wingdings" panose="05000000000000000000" pitchFamily="2" charset="2"/>
              </a:rPr>
              <a:t>Site : </a:t>
            </a:r>
            <a:r>
              <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sym typeface="Wingdings" panose="05000000000000000000" pitchFamily="2" charset="2"/>
                <a:hlinkClick r:id="rId3">
                  <a:extLst>
                    <a:ext uri="{A12FA001-AC4F-418D-AE19-62706E023703}">
                      <ahyp:hlinkClr xmlns:ahyp="http://schemas.microsoft.com/office/drawing/2018/hyperlinkcolor" val="tx"/>
                    </a:ext>
                  </a:extLst>
                </a:hlinkClick>
              </a:rPr>
              <a:t>www.maison-insertiongourbeyre.fr</a:t>
            </a:r>
            <a:endPar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sz="2800" b="1" dirty="0">
                <a:effectLst/>
                <a:latin typeface="Calibri" panose="020F0502020204030204" pitchFamily="34" charset="0"/>
                <a:ea typeface="Century Gothic" panose="020B0502020202020204" pitchFamily="34" charset="0"/>
                <a:cs typeface="Calibri" panose="020F0502020204030204" pitchFamily="34" charset="0"/>
              </a:rPr>
              <a:t>Maison De l’Insertion Gourbeyre</a:t>
            </a:r>
            <a:endParaRPr kumimoji="0" lang="fr-FR" altLang="fr-FR" sz="2800" b="1" i="0" u="none" strike="noStrike" cap="none" normalizeH="0" baseline="0" dirty="0">
              <a:ln>
                <a:noFill/>
              </a:ln>
              <a:effectLst/>
              <a:latin typeface="Calibri" panose="020F0502020204030204" pitchFamily="34" charset="0"/>
              <a:ea typeface="Century Gothic" panose="020B0502020202020204" pitchFamily="34" charset="0"/>
              <a:cs typeface="Calibri" panose="020F050202020403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000" b="1" i="0" u="none" strike="noStrike" cap="none" normalizeH="0" baseline="0" dirty="0">
                <a:ln>
                  <a:noFill/>
                </a:ln>
                <a:solidFill>
                  <a:srgbClr val="FFFFFF"/>
                </a:solidFill>
                <a:effectLst/>
                <a:latin typeface="Calibri" panose="020F0502020204030204" pitchFamily="34" charset="0"/>
                <a:ea typeface="Century Gothic" panose="020B0502020202020204" pitchFamily="34" charset="0"/>
                <a:cs typeface="Calibri" panose="020F0502020204030204" pitchFamily="34" charset="0"/>
                <a:sym typeface="Wingdings" panose="05000000000000000000" pitchFamily="2" charset="2"/>
              </a:rPr>
              <a:t>  </a:t>
            </a:r>
          </a:p>
        </p:txBody>
      </p:sp>
      <p:pic>
        <p:nvPicPr>
          <p:cNvPr id="5" name="Image 4">
            <a:extLst>
              <a:ext uri="{FF2B5EF4-FFF2-40B4-BE49-F238E27FC236}">
                <a16:creationId xmlns:a16="http://schemas.microsoft.com/office/drawing/2014/main" id="{2A7F5A5D-1963-3FE4-4E39-AB01A1515007}"/>
              </a:ext>
            </a:extLst>
          </p:cNvPr>
          <p:cNvPicPr>
            <a:picLocks noChangeAspect="1"/>
          </p:cNvPicPr>
          <p:nvPr/>
        </p:nvPicPr>
        <p:blipFill>
          <a:blip r:embed="rId4"/>
          <a:stretch>
            <a:fillRect/>
          </a:stretch>
        </p:blipFill>
        <p:spPr>
          <a:xfrm>
            <a:off x="2994992" y="5692747"/>
            <a:ext cx="371060" cy="371060"/>
          </a:xfrm>
          <a:prstGeom prst="rect">
            <a:avLst/>
          </a:prstGeom>
        </p:spPr>
      </p:pic>
    </p:spTree>
    <p:extLst>
      <p:ext uri="{BB962C8B-B14F-4D97-AF65-F5344CB8AC3E}">
        <p14:creationId xmlns:p14="http://schemas.microsoft.com/office/powerpoint/2010/main" val="210724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85A85D-0081-B99B-4DBF-4D0FCF026E92}"/>
              </a:ext>
            </a:extLst>
          </p:cNvPr>
          <p:cNvSpPr>
            <a:spLocks noGrp="1"/>
          </p:cNvSpPr>
          <p:nvPr>
            <p:ph idx="1"/>
          </p:nvPr>
        </p:nvSpPr>
        <p:spPr>
          <a:xfrm>
            <a:off x="77308" y="856547"/>
            <a:ext cx="12192001" cy="6858000"/>
          </a:xfrm>
        </p:spPr>
        <p:txBody>
          <a:bodyPr>
            <a:normAutofit/>
          </a:bodyPr>
          <a:lstStyle/>
          <a:p>
            <a:pPr marL="0" indent="0" algn="ctr">
              <a:buNone/>
            </a:pPr>
            <a:r>
              <a:rPr lang="fr-FR" sz="3300" dirty="0">
                <a:solidFill>
                  <a:schemeClr val="tx1"/>
                </a:solidFill>
                <a:latin typeface="Calibri" panose="020F0502020204030204" pitchFamily="34" charset="0"/>
                <a:cs typeface="Calibri" panose="020F0502020204030204" pitchFamily="34" charset="0"/>
              </a:rPr>
              <a:t>Au fil des années le centre social « la Maison de l’Insertion » </a:t>
            </a:r>
          </a:p>
          <a:p>
            <a:pPr marL="0" indent="0" algn="ctr">
              <a:buNone/>
            </a:pPr>
            <a:r>
              <a:rPr lang="fr-FR" sz="3300" dirty="0">
                <a:solidFill>
                  <a:schemeClr val="tx1"/>
                </a:solidFill>
                <a:latin typeface="Calibri" panose="020F0502020204030204" pitchFamily="34" charset="0"/>
                <a:cs typeface="Calibri" panose="020F0502020204030204" pitchFamily="34" charset="0"/>
              </a:rPr>
              <a:t>qui fête en 2022 ses 25 ans a su s’adapter aux différentes problématiques rencontrées par les habitants de la commune de Gourbeyre selon le principe </a:t>
            </a:r>
          </a:p>
          <a:p>
            <a:pPr marL="0" indent="0" algn="ctr">
              <a:buNone/>
            </a:pPr>
            <a:r>
              <a:rPr lang="fr-FR" sz="3300" dirty="0">
                <a:solidFill>
                  <a:schemeClr val="tx1"/>
                </a:solidFill>
                <a:latin typeface="Calibri" panose="020F0502020204030204" pitchFamily="34" charset="0"/>
                <a:cs typeface="Calibri" panose="020F0502020204030204" pitchFamily="34" charset="0"/>
              </a:rPr>
              <a:t>« </a:t>
            </a:r>
            <a:r>
              <a:rPr lang="fr-FR" sz="3300" i="1" dirty="0">
                <a:solidFill>
                  <a:schemeClr val="tx1"/>
                </a:solidFill>
                <a:latin typeface="Calibri" panose="020F0502020204030204" pitchFamily="34" charset="0"/>
                <a:cs typeface="Calibri" panose="020F0502020204030204" pitchFamily="34" charset="0"/>
              </a:rPr>
              <a:t>Faire de la proximité un outil d’insertion </a:t>
            </a:r>
            <a:r>
              <a:rPr lang="fr-FR" sz="3300" dirty="0">
                <a:solidFill>
                  <a:schemeClr val="tx1"/>
                </a:solidFill>
                <a:latin typeface="Calibri" panose="020F0502020204030204" pitchFamily="34" charset="0"/>
                <a:cs typeface="Calibri" panose="020F0502020204030204" pitchFamily="34" charset="0"/>
              </a:rPr>
              <a:t>»,</a:t>
            </a:r>
          </a:p>
          <a:p>
            <a:pPr marL="0" indent="0" algn="ctr">
              <a:buNone/>
            </a:pPr>
            <a:r>
              <a:rPr lang="fr-FR" sz="3300" dirty="0">
                <a:solidFill>
                  <a:schemeClr val="tx1"/>
                </a:solidFill>
                <a:latin typeface="Calibri" panose="020F0502020204030204" pitchFamily="34" charset="0"/>
                <a:cs typeface="Calibri" panose="020F0502020204030204" pitchFamily="34" charset="0"/>
              </a:rPr>
              <a:t> qui est selon nous le meilleur moyen de lutter contre la pauvreté.</a:t>
            </a:r>
          </a:p>
          <a:p>
            <a:pPr marL="0" indent="0" algn="ctr">
              <a:buNone/>
            </a:pPr>
            <a:r>
              <a:rPr lang="fr-FR" sz="3300" dirty="0">
                <a:solidFill>
                  <a:schemeClr val="tx1"/>
                </a:solidFill>
                <a:latin typeface="Calibri" panose="020F0502020204030204" pitchFamily="34" charset="0"/>
                <a:cs typeface="Calibri" panose="020F0502020204030204" pitchFamily="34" charset="0"/>
              </a:rPr>
              <a:t> Son offre de service se réparti en deux pôles.</a:t>
            </a:r>
          </a:p>
          <a:p>
            <a:pPr marL="0" indent="0" algn="ctr">
              <a:buNone/>
            </a:pPr>
            <a:r>
              <a:rPr kumimoji="0" lang="fr-FR" sz="3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lang="fr-FR" sz="3300" dirty="0">
                <a:solidFill>
                  <a:schemeClr val="tx1"/>
                </a:solidFill>
                <a:latin typeface="Calibri" panose="020F0502020204030204" pitchFamily="34" charset="0"/>
                <a:cs typeface="Calibri" panose="020F0502020204030204" pitchFamily="34" charset="0"/>
              </a:rPr>
              <a:t>ACCOMPAGNEMENT SOCIAL</a:t>
            </a:r>
          </a:p>
          <a:p>
            <a:pPr marL="0" indent="0" algn="ctr">
              <a:buNone/>
            </a:pPr>
            <a:r>
              <a:rPr kumimoji="0" lang="fr-FR" sz="3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lang="fr-FR" sz="3300" dirty="0">
                <a:solidFill>
                  <a:schemeClr val="tx1"/>
                </a:solidFill>
                <a:latin typeface="Calibri" panose="020F0502020204030204" pitchFamily="34" charset="0"/>
                <a:cs typeface="Calibri" panose="020F0502020204030204" pitchFamily="34" charset="0"/>
              </a:rPr>
              <a:t>ACCOMPAGNEMENT PROFESSIONNEL </a:t>
            </a:r>
          </a:p>
          <a:p>
            <a:endParaRPr lang="fr-FR" dirty="0"/>
          </a:p>
        </p:txBody>
      </p:sp>
    </p:spTree>
    <p:extLst>
      <p:ext uri="{BB962C8B-B14F-4D97-AF65-F5344CB8AC3E}">
        <p14:creationId xmlns:p14="http://schemas.microsoft.com/office/powerpoint/2010/main" val="100091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B11EEA-88BC-7AF3-5724-4A19FB85C5A7}"/>
              </a:ext>
            </a:extLst>
          </p:cNvPr>
          <p:cNvSpPr txBox="1"/>
          <p:nvPr/>
        </p:nvSpPr>
        <p:spPr>
          <a:xfrm>
            <a:off x="384314" y="1424035"/>
            <a:ext cx="11065564" cy="193899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Calibri" panose="020F0502020204030204" pitchFamily="34" charset="0"/>
                <a:ea typeface="Tahoma" panose="020B0604030504040204" pitchFamily="34" charset="0"/>
                <a:cs typeface="Calibri" panose="020F0502020204030204" pitchFamily="34" charset="0"/>
              </a:rPr>
              <a:t>LE DISPOSITIF MOBILITE SOLIDAIRE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4000" b="1" i="0" u="none" strike="noStrike" kern="1200" cap="none" spc="0" normalizeH="0" baseline="0" noProof="0" dirty="0">
              <a:ln>
                <a:noFill/>
              </a:ln>
              <a:solidFill>
                <a:srgbClr val="0070C0"/>
              </a:solidFill>
              <a:effectLst/>
              <a:uLnTx/>
              <a:uFillTx/>
              <a:latin typeface="Calibri" panose="020F0502020204030204" pitchFamily="34" charset="0"/>
              <a:ea typeface="Tahoma" panose="020B060403050404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Calibri" panose="020F0502020204030204" pitchFamily="34" charset="0"/>
                <a:ea typeface="Tahoma" panose="020B0604030504040204" pitchFamily="34" charset="0"/>
                <a:cs typeface="Calibri" panose="020F0502020204030204" pitchFamily="34" charset="0"/>
              </a:rPr>
              <a:t>POURQUOI ?</a:t>
            </a:r>
          </a:p>
        </p:txBody>
      </p:sp>
    </p:spTree>
    <p:extLst>
      <p:ext uri="{BB962C8B-B14F-4D97-AF65-F5344CB8AC3E}">
        <p14:creationId xmlns:p14="http://schemas.microsoft.com/office/powerpoint/2010/main" val="235822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149FB54-842D-E11D-AABD-BDA08C211D8E}"/>
              </a:ext>
            </a:extLst>
          </p:cNvPr>
          <p:cNvSpPr txBox="1"/>
          <p:nvPr/>
        </p:nvSpPr>
        <p:spPr>
          <a:xfrm>
            <a:off x="0" y="843677"/>
            <a:ext cx="12192000" cy="5678478"/>
          </a:xfrm>
          <a:prstGeom prst="rect">
            <a:avLst/>
          </a:prstGeom>
          <a:noFill/>
        </p:spPr>
        <p:txBody>
          <a:bodyPr wrap="square">
            <a:spAutoFit/>
          </a:bodyPr>
          <a:lstStyle/>
          <a:p>
            <a:r>
              <a:rPr lang="fr-FR" sz="3300" dirty="0">
                <a:latin typeface="Calibri" panose="020F0502020204030204" pitchFamily="34" charset="0"/>
                <a:cs typeface="Calibri" panose="020F0502020204030204" pitchFamily="34" charset="0"/>
              </a:rPr>
              <a:t>Confrontées à des problématiques de mobilité, certains gourbeyriens rencontrent de ce fait, des difficultés d’accès aux services, pouvant aller jusqu’à ne pas prétendre à leurs droits élémentaires.</a:t>
            </a:r>
          </a:p>
          <a:p>
            <a:endParaRPr lang="fr-FR" sz="3300" dirty="0">
              <a:latin typeface="Calibri" panose="020F0502020204030204" pitchFamily="34" charset="0"/>
              <a:cs typeface="Calibri" panose="020F0502020204030204" pitchFamily="34" charset="0"/>
            </a:endParaRPr>
          </a:p>
          <a:p>
            <a:r>
              <a:rPr lang="fr-FR" sz="3300" dirty="0">
                <a:latin typeface="Calibri" panose="020F0502020204030204" pitchFamily="34" charset="0"/>
                <a:cs typeface="Calibri" panose="020F0502020204030204" pitchFamily="34" charset="0"/>
              </a:rPr>
              <a:t>Une réalité accentuée par la fracture numérique liée à :</a:t>
            </a:r>
          </a:p>
          <a:p>
            <a:pPr marL="457200" indent="-457200">
              <a:buFont typeface="Arial" panose="020B0604020202020204" pitchFamily="34" charset="0"/>
              <a:buChar char="•"/>
            </a:pPr>
            <a:r>
              <a:rPr lang="fr-FR" sz="3300" dirty="0">
                <a:latin typeface="Calibri" panose="020F0502020204030204" pitchFamily="34" charset="0"/>
                <a:cs typeface="Calibri" panose="020F0502020204030204" pitchFamily="34" charset="0"/>
              </a:rPr>
              <a:t>La dématérialisation des démarches, </a:t>
            </a:r>
          </a:p>
          <a:p>
            <a:pPr marL="457200" indent="-457200">
              <a:buFont typeface="Arial" panose="020B0604020202020204" pitchFamily="34" charset="0"/>
              <a:buChar char="•"/>
            </a:pPr>
            <a:r>
              <a:rPr lang="fr-FR" sz="3300" dirty="0">
                <a:latin typeface="Calibri" panose="020F0502020204030204" pitchFamily="34" charset="0"/>
                <a:cs typeface="Calibri" panose="020F0502020204030204" pitchFamily="34" charset="0"/>
              </a:rPr>
              <a:t>La mauvaise couverture internet de certains quartiers, </a:t>
            </a:r>
          </a:p>
          <a:p>
            <a:pPr marL="457200" indent="-457200">
              <a:buFont typeface="Arial" panose="020B0604020202020204" pitchFamily="34" charset="0"/>
              <a:buChar char="•"/>
            </a:pPr>
            <a:r>
              <a:rPr lang="fr-FR" sz="3300" dirty="0">
                <a:latin typeface="Calibri" panose="020F0502020204030204" pitchFamily="34" charset="0"/>
                <a:cs typeface="Calibri" panose="020F0502020204030204" pitchFamily="34" charset="0"/>
              </a:rPr>
              <a:t>La disparition de certains services publics de proximité </a:t>
            </a:r>
          </a:p>
          <a:p>
            <a:pPr marL="457200" indent="-457200">
              <a:buFont typeface="Arial" panose="020B0604020202020204" pitchFamily="34" charset="0"/>
              <a:buChar char="•"/>
            </a:pPr>
            <a:r>
              <a:rPr lang="fr-FR" sz="3300" dirty="0">
                <a:latin typeface="Calibri" panose="020F0502020204030204" pitchFamily="34" charset="0"/>
                <a:cs typeface="Calibri" panose="020F0502020204030204" pitchFamily="34" charset="0"/>
              </a:rPr>
              <a:t>Ainsi que par un système de transport désorganisé avec des couts prohibitifs. </a:t>
            </a:r>
          </a:p>
          <a:p>
            <a:endParaRPr lang="fr-FR" sz="3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7629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08EA69-C28E-5073-CE8D-37A584136792}"/>
              </a:ext>
            </a:extLst>
          </p:cNvPr>
          <p:cNvSpPr txBox="1"/>
          <p:nvPr/>
        </p:nvSpPr>
        <p:spPr>
          <a:xfrm>
            <a:off x="336884" y="1200439"/>
            <a:ext cx="11754678" cy="77098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Il a été aussi constaté que la crise sanitaire incitait la population à rester chez elle ou à ne pas trop s’éloigner de son domicile, pour des questions de respect des mesures de confinement ou/et par crainte ; sachant que l’utilisation des transports publics augmente le sentiment d’être plus exposé à une éventuelle contamination.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3300" dirty="0">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Une récente enquête menée sur le territoire a confirmé ce phénomène de non accès aux droits.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3300" dirty="0">
              <a:solidFill>
                <a:prstClr val="white"/>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3300" dirty="0">
              <a:solidFill>
                <a:prstClr val="white"/>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0687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4969A35-E45B-04A9-D7F0-5F23D19625D9}"/>
              </a:ext>
            </a:extLst>
          </p:cNvPr>
          <p:cNvSpPr txBox="1"/>
          <p:nvPr/>
        </p:nvSpPr>
        <p:spPr>
          <a:xfrm>
            <a:off x="120316" y="1965927"/>
            <a:ext cx="11766884" cy="33239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Il en ressort que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dirty="0">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Les publics les plus fragilisés, isolés et non mobiles ont de plus en plus de mal à effectuer leurs démarches mais aussi à accéder à des lieux de culture, de santé, de sport, d’éducation ou tout simplement à une information permettant une bonne intégration dans leur environnement.</a:t>
            </a:r>
          </a:p>
        </p:txBody>
      </p:sp>
    </p:spTree>
    <p:extLst>
      <p:ext uri="{BB962C8B-B14F-4D97-AF65-F5344CB8AC3E}">
        <p14:creationId xmlns:p14="http://schemas.microsoft.com/office/powerpoint/2010/main" val="152465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413D719-C772-514A-8282-364D0576D8BF}"/>
              </a:ext>
            </a:extLst>
          </p:cNvPr>
          <p:cNvSpPr txBox="1"/>
          <p:nvPr/>
        </p:nvSpPr>
        <p:spPr>
          <a:xfrm>
            <a:off x="251793" y="2505670"/>
            <a:ext cx="11065564"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4000" b="1" dirty="0">
                <a:solidFill>
                  <a:srgbClr val="0070C0"/>
                </a:solidFill>
                <a:latin typeface="Calibri" panose="020F0502020204030204" pitchFamily="34" charset="0"/>
                <a:ea typeface="Tahoma" panose="020B0604030504040204" pitchFamily="34" charset="0"/>
                <a:cs typeface="Calibri" panose="020F0502020204030204" pitchFamily="34" charset="0"/>
              </a:rPr>
              <a:t>DE QUOI S’AGIT-IL </a:t>
            </a:r>
            <a:r>
              <a:rPr kumimoji="0" lang="fr-FR" sz="4000" b="1" i="0" u="none" strike="noStrike" kern="1200" cap="none" spc="0" normalizeH="0" baseline="0" noProof="0" dirty="0">
                <a:ln>
                  <a:noFill/>
                </a:ln>
                <a:solidFill>
                  <a:srgbClr val="0070C0"/>
                </a:solidFill>
                <a:effectLst/>
                <a:uLnTx/>
                <a:uFillTx/>
                <a:latin typeface="Calibri" panose="020F0502020204030204" pitchFamily="34" charset="0"/>
                <a:ea typeface="Tahoma" panose="020B0604030504040204" pitchFamily="34" charset="0"/>
                <a:cs typeface="Calibri" panose="020F0502020204030204" pitchFamily="34" charset="0"/>
              </a:rPr>
              <a:t>?</a:t>
            </a:r>
          </a:p>
        </p:txBody>
      </p:sp>
    </p:spTree>
    <p:extLst>
      <p:ext uri="{BB962C8B-B14F-4D97-AF65-F5344CB8AC3E}">
        <p14:creationId xmlns:p14="http://schemas.microsoft.com/office/powerpoint/2010/main" val="323114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5F89D5-180F-9EA1-CE08-DAFDDD4F9B1A}"/>
              </a:ext>
            </a:extLst>
          </p:cNvPr>
          <p:cNvSpPr txBox="1"/>
          <p:nvPr/>
        </p:nvSpPr>
        <p:spPr>
          <a:xfrm>
            <a:off x="377687" y="1407719"/>
            <a:ext cx="11436626" cy="5170646"/>
          </a:xfrm>
          <a:prstGeom prst="rect">
            <a:avLst/>
          </a:prstGeom>
          <a:noFill/>
        </p:spPr>
        <p:txBody>
          <a:bodyPr wrap="square">
            <a:spAutoFit/>
          </a:bodyPr>
          <a:lstStyle/>
          <a:p>
            <a:r>
              <a:rPr lang="fr-FR" sz="3300" dirty="0">
                <a:latin typeface="Calibri" panose="020F0502020204030204" pitchFamily="34" charset="0"/>
                <a:cs typeface="Calibri" panose="020F0502020204030204" pitchFamily="34" charset="0"/>
              </a:rPr>
              <a:t>Le projet mobilité solidaire permet aux habitants d’être conduit à leurs différents rendez-vous.</a:t>
            </a:r>
          </a:p>
          <a:p>
            <a:endParaRPr lang="fr-FR" sz="3300" dirty="0">
              <a:latin typeface="Calibri" panose="020F0502020204030204" pitchFamily="34" charset="0"/>
              <a:cs typeface="Calibri" panose="020F0502020204030204" pitchFamily="34" charset="0"/>
            </a:endParaRPr>
          </a:p>
          <a:p>
            <a:r>
              <a:rPr lang="fr-FR" sz="3300" dirty="0">
                <a:latin typeface="Calibri" panose="020F0502020204030204" pitchFamily="34" charset="0"/>
                <a:cs typeface="Calibri" panose="020F0502020204030204" pitchFamily="34" charset="0"/>
              </a:rPr>
              <a:t>•	Rendez-vous médicaux / Pharmacie</a:t>
            </a:r>
          </a:p>
          <a:p>
            <a:r>
              <a:rPr lang="fr-FR" sz="3300" dirty="0">
                <a:latin typeface="Calibri" panose="020F0502020204030204" pitchFamily="34" charset="0"/>
                <a:cs typeface="Calibri" panose="020F0502020204030204" pitchFamily="34" charset="0"/>
              </a:rPr>
              <a:t>•	Démarches administratives (CAF, sécurité sociale, …)</a:t>
            </a:r>
          </a:p>
          <a:p>
            <a:r>
              <a:rPr lang="fr-FR" sz="3300" dirty="0">
                <a:latin typeface="Calibri" panose="020F0502020204030204" pitchFamily="34" charset="0"/>
                <a:cs typeface="Calibri" panose="020F0502020204030204" pitchFamily="34" charset="0"/>
              </a:rPr>
              <a:t>•	Démarches d’insertion professionnelles (ateliers, rendez-   </a:t>
            </a:r>
          </a:p>
          <a:p>
            <a:r>
              <a:rPr lang="fr-FR" sz="3300" dirty="0">
                <a:latin typeface="Calibri" panose="020F0502020204030204" pitchFamily="34" charset="0"/>
                <a:cs typeface="Calibri" panose="020F0502020204030204" pitchFamily="34" charset="0"/>
              </a:rPr>
              <a:t>          vous  pôle emploi, entretien d’embauche, recherche de  </a:t>
            </a:r>
          </a:p>
          <a:p>
            <a:r>
              <a:rPr lang="fr-FR" sz="3300" dirty="0">
                <a:latin typeface="Calibri" panose="020F0502020204030204" pitchFamily="34" charset="0"/>
                <a:cs typeface="Calibri" panose="020F0502020204030204" pitchFamily="34" charset="0"/>
              </a:rPr>
              <a:t>          formation, …</a:t>
            </a:r>
          </a:p>
          <a:p>
            <a:r>
              <a:rPr lang="fr-FR" sz="3300" dirty="0">
                <a:latin typeface="Calibri" panose="020F0502020204030204" pitchFamily="34" charset="0"/>
                <a:cs typeface="Calibri" panose="020F0502020204030204" pitchFamily="34" charset="0"/>
              </a:rPr>
              <a:t>•	Courses</a:t>
            </a:r>
          </a:p>
          <a:p>
            <a:r>
              <a:rPr lang="fr-FR" sz="3300" dirty="0">
                <a:latin typeface="Calibri" panose="020F0502020204030204" pitchFamily="34" charset="0"/>
                <a:cs typeface="Calibri" panose="020F0502020204030204" pitchFamily="34" charset="0"/>
              </a:rPr>
              <a:t>•	Manifestations communales </a:t>
            </a:r>
          </a:p>
        </p:txBody>
      </p:sp>
    </p:spTree>
    <p:extLst>
      <p:ext uri="{BB962C8B-B14F-4D97-AF65-F5344CB8AC3E}">
        <p14:creationId xmlns:p14="http://schemas.microsoft.com/office/powerpoint/2010/main" val="206145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C29B02-8396-C0AB-8AE3-F249CAD034A7}"/>
              </a:ext>
            </a:extLst>
          </p:cNvPr>
          <p:cNvSpPr txBox="1"/>
          <p:nvPr/>
        </p:nvSpPr>
        <p:spPr>
          <a:xfrm>
            <a:off x="563218" y="915409"/>
            <a:ext cx="11065564"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4000" b="1" dirty="0">
                <a:solidFill>
                  <a:srgbClr val="0070C0"/>
                </a:solidFill>
                <a:latin typeface="Calibri" panose="020F0502020204030204" pitchFamily="34" charset="0"/>
                <a:ea typeface="Tahoma" panose="020B0604030504040204" pitchFamily="34" charset="0"/>
                <a:cs typeface="Calibri" panose="020F0502020204030204" pitchFamily="34" charset="0"/>
              </a:rPr>
              <a:t>OBJECTIFS </a:t>
            </a:r>
            <a:r>
              <a:rPr kumimoji="0" lang="fr-FR" sz="4000" b="1" i="0" u="none" strike="noStrike" kern="1200" cap="none" spc="0" normalizeH="0" baseline="0" noProof="0" dirty="0">
                <a:ln>
                  <a:noFill/>
                </a:ln>
                <a:solidFill>
                  <a:srgbClr val="0070C0"/>
                </a:solidFill>
                <a:effectLst/>
                <a:uLnTx/>
                <a:uFillTx/>
                <a:latin typeface="Calibri" panose="020F0502020204030204" pitchFamily="34" charset="0"/>
                <a:ea typeface="Tahoma" panose="020B0604030504040204" pitchFamily="34" charset="0"/>
                <a:cs typeface="Calibri" panose="020F0502020204030204" pitchFamily="34" charset="0"/>
              </a:rPr>
              <a:t>?</a:t>
            </a:r>
          </a:p>
        </p:txBody>
      </p:sp>
      <p:sp>
        <p:nvSpPr>
          <p:cNvPr id="4" name="ZoneTexte 3">
            <a:extLst>
              <a:ext uri="{FF2B5EF4-FFF2-40B4-BE49-F238E27FC236}">
                <a16:creationId xmlns:a16="http://schemas.microsoft.com/office/drawing/2014/main" id="{3D9DDA67-D142-A080-E9EA-5AD55BA7C023}"/>
              </a:ext>
            </a:extLst>
          </p:cNvPr>
          <p:cNvSpPr txBox="1"/>
          <p:nvPr/>
        </p:nvSpPr>
        <p:spPr>
          <a:xfrm>
            <a:off x="1563757" y="2395180"/>
            <a:ext cx="9488556" cy="263149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Les objectifs poursuivis sont les suivants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3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Meilleure intégration dans la société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3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Réduction des inégalités.</a:t>
            </a:r>
          </a:p>
        </p:txBody>
      </p:sp>
    </p:spTree>
    <p:extLst>
      <p:ext uri="{BB962C8B-B14F-4D97-AF65-F5344CB8AC3E}">
        <p14:creationId xmlns:p14="http://schemas.microsoft.com/office/powerpoint/2010/main" val="422841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TotalTime>
  <Words>990</Words>
  <Application>Microsoft Office PowerPoint</Application>
  <PresentationFormat>Grand écran</PresentationFormat>
  <Paragraphs>144</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ELYS</dc:creator>
  <cp:lastModifiedBy>Josy JOUYET</cp:lastModifiedBy>
  <cp:revision>28</cp:revision>
  <dcterms:created xsi:type="dcterms:W3CDTF">2022-06-28T00:29:22Z</dcterms:created>
  <dcterms:modified xsi:type="dcterms:W3CDTF">2022-09-07T12:30:44Z</dcterms:modified>
</cp:coreProperties>
</file>